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66" r:id="rId5"/>
    <p:sldId id="258" r:id="rId6"/>
    <p:sldId id="276" r:id="rId7"/>
    <p:sldId id="277" r:id="rId8"/>
    <p:sldId id="280" r:id="rId9"/>
    <p:sldId id="284" r:id="rId10"/>
    <p:sldId id="286" r:id="rId11"/>
    <p:sldId id="285" r:id="rId12"/>
    <p:sldId id="287" r:id="rId13"/>
    <p:sldId id="264" r:id="rId14"/>
    <p:sldId id="283" r:id="rId15"/>
    <p:sldId id="270"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658611-670C-4956-8D2A-169F60DFFC1E}" v="27" dt="2024-09-10T15:34:07.2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7" autoAdjust="0"/>
    <p:restoredTop sz="94660"/>
  </p:normalViewPr>
  <p:slideViewPr>
    <p:cSldViewPr snapToGrid="0">
      <p:cViewPr varScale="1">
        <p:scale>
          <a:sx n="161" d="100"/>
          <a:sy n="161" d="100"/>
        </p:scale>
        <p:origin x="747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3C7911-31E4-4B89-8C8C-342F89A3C9F9}"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35589C4B-F71C-4B52-B445-15CE3FD32A4E}">
      <dgm:prSet/>
      <dgm:spPr/>
      <dgm:t>
        <a:bodyPr/>
        <a:lstStyle/>
        <a:p>
          <a:r>
            <a:rPr lang="en-US"/>
            <a:t>Use these resources for failover in the event of high congestion</a:t>
          </a:r>
        </a:p>
      </dgm:t>
    </dgm:pt>
    <dgm:pt modelId="{D6CB830C-F21B-4B7A-ACCD-2A3D1D279A9C}" type="parTrans" cxnId="{4A84FA37-6A60-41BD-B39A-D5730B3407D4}">
      <dgm:prSet/>
      <dgm:spPr/>
      <dgm:t>
        <a:bodyPr/>
        <a:lstStyle/>
        <a:p>
          <a:endParaRPr lang="en-US"/>
        </a:p>
      </dgm:t>
    </dgm:pt>
    <dgm:pt modelId="{F0E659B2-B096-4608-8AD1-80ADA58F35DF}" type="sibTrans" cxnId="{4A84FA37-6A60-41BD-B39A-D5730B3407D4}">
      <dgm:prSet/>
      <dgm:spPr/>
      <dgm:t>
        <a:bodyPr/>
        <a:lstStyle/>
        <a:p>
          <a:endParaRPr lang="en-US"/>
        </a:p>
      </dgm:t>
    </dgm:pt>
    <dgm:pt modelId="{E5876672-4B15-4582-BD29-D9D04A4F6F25}">
      <dgm:prSet/>
      <dgm:spPr/>
      <dgm:t>
        <a:bodyPr/>
        <a:lstStyle/>
        <a:p>
          <a:r>
            <a:rPr lang="en-US"/>
            <a:t>Use for groups that do not need to hear others agency traffic </a:t>
          </a:r>
        </a:p>
      </dgm:t>
    </dgm:pt>
    <dgm:pt modelId="{F8E6E935-BB7D-42FB-A435-3D426483E29D}" type="parTrans" cxnId="{E1FA0416-D357-4A60-AFA1-E647E807B57B}">
      <dgm:prSet/>
      <dgm:spPr/>
      <dgm:t>
        <a:bodyPr/>
        <a:lstStyle/>
        <a:p>
          <a:endParaRPr lang="en-US"/>
        </a:p>
      </dgm:t>
    </dgm:pt>
    <dgm:pt modelId="{9852AECD-588E-422F-9B5E-310C9457FE18}" type="sibTrans" cxnId="{E1FA0416-D357-4A60-AFA1-E647E807B57B}">
      <dgm:prSet/>
      <dgm:spPr/>
      <dgm:t>
        <a:bodyPr/>
        <a:lstStyle/>
        <a:p>
          <a:endParaRPr lang="en-US"/>
        </a:p>
      </dgm:t>
    </dgm:pt>
    <dgm:pt modelId="{31D505BF-0CCD-424F-9CD7-0595DAC569D5}" type="pres">
      <dgm:prSet presAssocID="{913C7911-31E4-4B89-8C8C-342F89A3C9F9}" presName="hierChild1" presStyleCnt="0">
        <dgm:presLayoutVars>
          <dgm:chPref val="1"/>
          <dgm:dir/>
          <dgm:animOne val="branch"/>
          <dgm:animLvl val="lvl"/>
          <dgm:resizeHandles/>
        </dgm:presLayoutVars>
      </dgm:prSet>
      <dgm:spPr/>
    </dgm:pt>
    <dgm:pt modelId="{3F13DDB1-AD73-48E5-A262-8D893BFC8DAC}" type="pres">
      <dgm:prSet presAssocID="{35589C4B-F71C-4B52-B445-15CE3FD32A4E}" presName="hierRoot1" presStyleCnt="0"/>
      <dgm:spPr/>
    </dgm:pt>
    <dgm:pt modelId="{F48BF15D-22C4-4D3B-8E3D-1658A680BC9C}" type="pres">
      <dgm:prSet presAssocID="{35589C4B-F71C-4B52-B445-15CE3FD32A4E}" presName="composite" presStyleCnt="0"/>
      <dgm:spPr/>
    </dgm:pt>
    <dgm:pt modelId="{FCA6FB09-115C-4127-9BF3-D120BB605659}" type="pres">
      <dgm:prSet presAssocID="{35589C4B-F71C-4B52-B445-15CE3FD32A4E}" presName="background" presStyleLbl="node0" presStyleIdx="0" presStyleCnt="2"/>
      <dgm:spPr/>
    </dgm:pt>
    <dgm:pt modelId="{5F3F492E-FF8F-4BAA-A2A2-0F3325CC9CF6}" type="pres">
      <dgm:prSet presAssocID="{35589C4B-F71C-4B52-B445-15CE3FD32A4E}" presName="text" presStyleLbl="fgAcc0" presStyleIdx="0" presStyleCnt="2">
        <dgm:presLayoutVars>
          <dgm:chPref val="3"/>
        </dgm:presLayoutVars>
      </dgm:prSet>
      <dgm:spPr/>
    </dgm:pt>
    <dgm:pt modelId="{D1C7C4DA-2624-4F76-9D95-45F2C77DA5E8}" type="pres">
      <dgm:prSet presAssocID="{35589C4B-F71C-4B52-B445-15CE3FD32A4E}" presName="hierChild2" presStyleCnt="0"/>
      <dgm:spPr/>
    </dgm:pt>
    <dgm:pt modelId="{DE2EAB24-4B87-410B-A34A-32649A9B3CD5}" type="pres">
      <dgm:prSet presAssocID="{E5876672-4B15-4582-BD29-D9D04A4F6F25}" presName="hierRoot1" presStyleCnt="0"/>
      <dgm:spPr/>
    </dgm:pt>
    <dgm:pt modelId="{1C31072E-42D5-42AB-ACC8-99DC1182E5D4}" type="pres">
      <dgm:prSet presAssocID="{E5876672-4B15-4582-BD29-D9D04A4F6F25}" presName="composite" presStyleCnt="0"/>
      <dgm:spPr/>
    </dgm:pt>
    <dgm:pt modelId="{75D79592-308C-4E7B-8537-7179A3EC2DFA}" type="pres">
      <dgm:prSet presAssocID="{E5876672-4B15-4582-BD29-D9D04A4F6F25}" presName="background" presStyleLbl="node0" presStyleIdx="1" presStyleCnt="2"/>
      <dgm:spPr/>
    </dgm:pt>
    <dgm:pt modelId="{B6F6504F-F8C0-4673-A5E0-E0070B0EBB92}" type="pres">
      <dgm:prSet presAssocID="{E5876672-4B15-4582-BD29-D9D04A4F6F25}" presName="text" presStyleLbl="fgAcc0" presStyleIdx="1" presStyleCnt="2">
        <dgm:presLayoutVars>
          <dgm:chPref val="3"/>
        </dgm:presLayoutVars>
      </dgm:prSet>
      <dgm:spPr/>
    </dgm:pt>
    <dgm:pt modelId="{17D5F0BF-1CBB-4D78-84D2-2C4A4860FBAA}" type="pres">
      <dgm:prSet presAssocID="{E5876672-4B15-4582-BD29-D9D04A4F6F25}" presName="hierChild2" presStyleCnt="0"/>
      <dgm:spPr/>
    </dgm:pt>
  </dgm:ptLst>
  <dgm:cxnLst>
    <dgm:cxn modelId="{E1FA0416-D357-4A60-AFA1-E647E807B57B}" srcId="{913C7911-31E4-4B89-8C8C-342F89A3C9F9}" destId="{E5876672-4B15-4582-BD29-D9D04A4F6F25}" srcOrd="1" destOrd="0" parTransId="{F8E6E935-BB7D-42FB-A435-3D426483E29D}" sibTransId="{9852AECD-588E-422F-9B5E-310C9457FE18}"/>
    <dgm:cxn modelId="{4A84FA37-6A60-41BD-B39A-D5730B3407D4}" srcId="{913C7911-31E4-4B89-8C8C-342F89A3C9F9}" destId="{35589C4B-F71C-4B52-B445-15CE3FD32A4E}" srcOrd="0" destOrd="0" parTransId="{D6CB830C-F21B-4B7A-ACCD-2A3D1D279A9C}" sibTransId="{F0E659B2-B096-4608-8AD1-80ADA58F35DF}"/>
    <dgm:cxn modelId="{A417E09E-0317-48CB-9E7D-43AB2531C751}" type="presOf" srcId="{913C7911-31E4-4B89-8C8C-342F89A3C9F9}" destId="{31D505BF-0CCD-424F-9CD7-0595DAC569D5}" srcOrd="0" destOrd="0" presId="urn:microsoft.com/office/officeart/2005/8/layout/hierarchy1"/>
    <dgm:cxn modelId="{F3EB65AD-1F8C-4700-8D51-89111AFD6340}" type="presOf" srcId="{35589C4B-F71C-4B52-B445-15CE3FD32A4E}" destId="{5F3F492E-FF8F-4BAA-A2A2-0F3325CC9CF6}" srcOrd="0" destOrd="0" presId="urn:microsoft.com/office/officeart/2005/8/layout/hierarchy1"/>
    <dgm:cxn modelId="{4A01F2D0-CC25-475A-88ED-B2CED6B5721B}" type="presOf" srcId="{E5876672-4B15-4582-BD29-D9D04A4F6F25}" destId="{B6F6504F-F8C0-4673-A5E0-E0070B0EBB92}" srcOrd="0" destOrd="0" presId="urn:microsoft.com/office/officeart/2005/8/layout/hierarchy1"/>
    <dgm:cxn modelId="{8746E1E5-B33E-4F83-8E44-9769382ED858}" type="presParOf" srcId="{31D505BF-0CCD-424F-9CD7-0595DAC569D5}" destId="{3F13DDB1-AD73-48E5-A262-8D893BFC8DAC}" srcOrd="0" destOrd="0" presId="urn:microsoft.com/office/officeart/2005/8/layout/hierarchy1"/>
    <dgm:cxn modelId="{B8D19AEE-E69B-4D28-9405-3C756D5BFF33}" type="presParOf" srcId="{3F13DDB1-AD73-48E5-A262-8D893BFC8DAC}" destId="{F48BF15D-22C4-4D3B-8E3D-1658A680BC9C}" srcOrd="0" destOrd="0" presId="urn:microsoft.com/office/officeart/2005/8/layout/hierarchy1"/>
    <dgm:cxn modelId="{AB176A8D-140A-4085-B925-D8A336294FB9}" type="presParOf" srcId="{F48BF15D-22C4-4D3B-8E3D-1658A680BC9C}" destId="{FCA6FB09-115C-4127-9BF3-D120BB605659}" srcOrd="0" destOrd="0" presId="urn:microsoft.com/office/officeart/2005/8/layout/hierarchy1"/>
    <dgm:cxn modelId="{738AF737-45F1-40A7-A7C7-04E1ED03A60A}" type="presParOf" srcId="{F48BF15D-22C4-4D3B-8E3D-1658A680BC9C}" destId="{5F3F492E-FF8F-4BAA-A2A2-0F3325CC9CF6}" srcOrd="1" destOrd="0" presId="urn:microsoft.com/office/officeart/2005/8/layout/hierarchy1"/>
    <dgm:cxn modelId="{7B66E938-6186-4A22-9581-989D7C873E98}" type="presParOf" srcId="{3F13DDB1-AD73-48E5-A262-8D893BFC8DAC}" destId="{D1C7C4DA-2624-4F76-9D95-45F2C77DA5E8}" srcOrd="1" destOrd="0" presId="urn:microsoft.com/office/officeart/2005/8/layout/hierarchy1"/>
    <dgm:cxn modelId="{77C3A2E9-A1B1-42CA-9717-E16EB6AB73CB}" type="presParOf" srcId="{31D505BF-0CCD-424F-9CD7-0595DAC569D5}" destId="{DE2EAB24-4B87-410B-A34A-32649A9B3CD5}" srcOrd="1" destOrd="0" presId="urn:microsoft.com/office/officeart/2005/8/layout/hierarchy1"/>
    <dgm:cxn modelId="{FDC28136-0ADA-42FE-BAA8-28CEE433BF61}" type="presParOf" srcId="{DE2EAB24-4B87-410B-A34A-32649A9B3CD5}" destId="{1C31072E-42D5-42AB-ACC8-99DC1182E5D4}" srcOrd="0" destOrd="0" presId="urn:microsoft.com/office/officeart/2005/8/layout/hierarchy1"/>
    <dgm:cxn modelId="{D4157497-079D-4DFB-AED2-BFAC6E9A9A74}" type="presParOf" srcId="{1C31072E-42D5-42AB-ACC8-99DC1182E5D4}" destId="{75D79592-308C-4E7B-8537-7179A3EC2DFA}" srcOrd="0" destOrd="0" presId="urn:microsoft.com/office/officeart/2005/8/layout/hierarchy1"/>
    <dgm:cxn modelId="{CF031526-90DD-44D7-9F33-8A920742797A}" type="presParOf" srcId="{1C31072E-42D5-42AB-ACC8-99DC1182E5D4}" destId="{B6F6504F-F8C0-4673-A5E0-E0070B0EBB92}" srcOrd="1" destOrd="0" presId="urn:microsoft.com/office/officeart/2005/8/layout/hierarchy1"/>
    <dgm:cxn modelId="{58522F15-37F5-41DD-A942-B536C178552D}" type="presParOf" srcId="{DE2EAB24-4B87-410B-A34A-32649A9B3CD5}" destId="{17D5F0BF-1CBB-4D78-84D2-2C4A4860FBA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6FB09-115C-4127-9BF3-D120BB605659}">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3F492E-FF8F-4BAA-A2A2-0F3325CC9CF6}">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Use these resources for failover in the event of high congestion</a:t>
          </a:r>
        </a:p>
      </dsp:txBody>
      <dsp:txXfrm>
        <a:off x="608661" y="692298"/>
        <a:ext cx="4508047" cy="2799040"/>
      </dsp:txXfrm>
    </dsp:sp>
    <dsp:sp modelId="{75D79592-308C-4E7B-8537-7179A3EC2DFA}">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F6504F-F8C0-4673-A5E0-E0070B0EBB92}">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Use for groups that do not need to hear others agency traffic </a:t>
          </a:r>
        </a:p>
      </dsp:txBody>
      <dsp:txXfrm>
        <a:off x="6331365" y="692298"/>
        <a:ext cx="4508047" cy="279904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7B99-4D53-C1A8-645E-303E3D34FE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1BC9ED-30BB-687B-78CC-0F02D63594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66880E-C5A8-E902-DAE8-D8349F4776AD}"/>
              </a:ext>
            </a:extLst>
          </p:cNvPr>
          <p:cNvSpPr>
            <a:spLocks noGrp="1"/>
          </p:cNvSpPr>
          <p:nvPr>
            <p:ph type="dt" sz="half" idx="10"/>
          </p:nvPr>
        </p:nvSpPr>
        <p:spPr/>
        <p:txBody>
          <a:bodyPr/>
          <a:lstStyle/>
          <a:p>
            <a:fld id="{3154D872-5D49-4E6D-B96B-9742A0817446}" type="datetimeFigureOut">
              <a:rPr lang="en-US" smtClean="0"/>
              <a:t>09/30/2024</a:t>
            </a:fld>
            <a:endParaRPr lang="en-US"/>
          </a:p>
        </p:txBody>
      </p:sp>
      <p:sp>
        <p:nvSpPr>
          <p:cNvPr id="5" name="Footer Placeholder 4">
            <a:extLst>
              <a:ext uri="{FF2B5EF4-FFF2-40B4-BE49-F238E27FC236}">
                <a16:creationId xmlns:a16="http://schemas.microsoft.com/office/drawing/2014/main" id="{517C0331-7407-10AF-B443-F689D3024C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D5C007-298D-64B8-49EC-5E6A6F166EB9}"/>
              </a:ext>
            </a:extLst>
          </p:cNvPr>
          <p:cNvSpPr>
            <a:spLocks noGrp="1"/>
          </p:cNvSpPr>
          <p:nvPr>
            <p:ph type="sldNum" sz="quarter" idx="12"/>
          </p:nvPr>
        </p:nvSpPr>
        <p:spPr/>
        <p:txBody>
          <a:bodyPr/>
          <a:lstStyle/>
          <a:p>
            <a:fld id="{1F980FCA-8F4E-4BB0-8D78-98C5C32EB8D1}" type="slidenum">
              <a:rPr lang="en-US" smtClean="0"/>
              <a:t>‹#›</a:t>
            </a:fld>
            <a:endParaRPr lang="en-US"/>
          </a:p>
        </p:txBody>
      </p:sp>
    </p:spTree>
    <p:extLst>
      <p:ext uri="{BB962C8B-B14F-4D97-AF65-F5344CB8AC3E}">
        <p14:creationId xmlns:p14="http://schemas.microsoft.com/office/powerpoint/2010/main" val="1235565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899F2-F824-E9C4-7618-49F77BF2F9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BC39FB-30BC-FD1E-8612-9D50EE87BB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03A752-D5DD-38F4-B9D9-D8D0C6925334}"/>
              </a:ext>
            </a:extLst>
          </p:cNvPr>
          <p:cNvSpPr>
            <a:spLocks noGrp="1"/>
          </p:cNvSpPr>
          <p:nvPr>
            <p:ph type="dt" sz="half" idx="10"/>
          </p:nvPr>
        </p:nvSpPr>
        <p:spPr/>
        <p:txBody>
          <a:bodyPr/>
          <a:lstStyle/>
          <a:p>
            <a:fld id="{3154D872-5D49-4E6D-B96B-9742A0817446}" type="datetimeFigureOut">
              <a:rPr lang="en-US" smtClean="0"/>
              <a:t>09/30/2024</a:t>
            </a:fld>
            <a:endParaRPr lang="en-US"/>
          </a:p>
        </p:txBody>
      </p:sp>
      <p:sp>
        <p:nvSpPr>
          <p:cNvPr id="5" name="Footer Placeholder 4">
            <a:extLst>
              <a:ext uri="{FF2B5EF4-FFF2-40B4-BE49-F238E27FC236}">
                <a16:creationId xmlns:a16="http://schemas.microsoft.com/office/drawing/2014/main" id="{C411CAF1-6A00-F3A1-6054-ED5E717FA9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80F00B-0E13-985B-C03A-301AD20D4592}"/>
              </a:ext>
            </a:extLst>
          </p:cNvPr>
          <p:cNvSpPr>
            <a:spLocks noGrp="1"/>
          </p:cNvSpPr>
          <p:nvPr>
            <p:ph type="sldNum" sz="quarter" idx="12"/>
          </p:nvPr>
        </p:nvSpPr>
        <p:spPr/>
        <p:txBody>
          <a:bodyPr/>
          <a:lstStyle/>
          <a:p>
            <a:fld id="{1F980FCA-8F4E-4BB0-8D78-98C5C32EB8D1}" type="slidenum">
              <a:rPr lang="en-US" smtClean="0"/>
              <a:t>‹#›</a:t>
            </a:fld>
            <a:endParaRPr lang="en-US"/>
          </a:p>
        </p:txBody>
      </p:sp>
    </p:spTree>
    <p:extLst>
      <p:ext uri="{BB962C8B-B14F-4D97-AF65-F5344CB8AC3E}">
        <p14:creationId xmlns:p14="http://schemas.microsoft.com/office/powerpoint/2010/main" val="2691857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D1BD76-F655-BCAE-3429-E656180C6B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F733C7-4D7F-3907-9AF7-8B7B901A49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05A6E5-66C2-8AB8-DF3A-76D28097CBD4}"/>
              </a:ext>
            </a:extLst>
          </p:cNvPr>
          <p:cNvSpPr>
            <a:spLocks noGrp="1"/>
          </p:cNvSpPr>
          <p:nvPr>
            <p:ph type="dt" sz="half" idx="10"/>
          </p:nvPr>
        </p:nvSpPr>
        <p:spPr/>
        <p:txBody>
          <a:bodyPr/>
          <a:lstStyle/>
          <a:p>
            <a:fld id="{3154D872-5D49-4E6D-B96B-9742A0817446}" type="datetimeFigureOut">
              <a:rPr lang="en-US" smtClean="0"/>
              <a:t>09/30/2024</a:t>
            </a:fld>
            <a:endParaRPr lang="en-US"/>
          </a:p>
        </p:txBody>
      </p:sp>
      <p:sp>
        <p:nvSpPr>
          <p:cNvPr id="5" name="Footer Placeholder 4">
            <a:extLst>
              <a:ext uri="{FF2B5EF4-FFF2-40B4-BE49-F238E27FC236}">
                <a16:creationId xmlns:a16="http://schemas.microsoft.com/office/drawing/2014/main" id="{0EF5D251-7D54-E8C3-32D9-6CF9DCC711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F11380-F529-6209-E095-623BD2C92036}"/>
              </a:ext>
            </a:extLst>
          </p:cNvPr>
          <p:cNvSpPr>
            <a:spLocks noGrp="1"/>
          </p:cNvSpPr>
          <p:nvPr>
            <p:ph type="sldNum" sz="quarter" idx="12"/>
          </p:nvPr>
        </p:nvSpPr>
        <p:spPr/>
        <p:txBody>
          <a:bodyPr/>
          <a:lstStyle/>
          <a:p>
            <a:fld id="{1F980FCA-8F4E-4BB0-8D78-98C5C32EB8D1}" type="slidenum">
              <a:rPr lang="en-US" smtClean="0"/>
              <a:t>‹#›</a:t>
            </a:fld>
            <a:endParaRPr lang="en-US"/>
          </a:p>
        </p:txBody>
      </p:sp>
    </p:spTree>
    <p:extLst>
      <p:ext uri="{BB962C8B-B14F-4D97-AF65-F5344CB8AC3E}">
        <p14:creationId xmlns:p14="http://schemas.microsoft.com/office/powerpoint/2010/main" val="1463437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47E15-6E48-BB30-4796-49158D3D34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468054-212E-53A0-7241-397D5D25D1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C47933-BF15-929F-F509-431EA7368741}"/>
              </a:ext>
            </a:extLst>
          </p:cNvPr>
          <p:cNvSpPr>
            <a:spLocks noGrp="1"/>
          </p:cNvSpPr>
          <p:nvPr>
            <p:ph type="dt" sz="half" idx="10"/>
          </p:nvPr>
        </p:nvSpPr>
        <p:spPr/>
        <p:txBody>
          <a:bodyPr/>
          <a:lstStyle/>
          <a:p>
            <a:fld id="{3154D872-5D49-4E6D-B96B-9742A0817446}" type="datetimeFigureOut">
              <a:rPr lang="en-US" smtClean="0"/>
              <a:t>09/30/2024</a:t>
            </a:fld>
            <a:endParaRPr lang="en-US"/>
          </a:p>
        </p:txBody>
      </p:sp>
      <p:sp>
        <p:nvSpPr>
          <p:cNvPr id="5" name="Footer Placeholder 4">
            <a:extLst>
              <a:ext uri="{FF2B5EF4-FFF2-40B4-BE49-F238E27FC236}">
                <a16:creationId xmlns:a16="http://schemas.microsoft.com/office/drawing/2014/main" id="{558BCF0E-809C-2BFF-9EA8-42EC81290B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6B9B9A-32ED-8192-8B16-EE731868A140}"/>
              </a:ext>
            </a:extLst>
          </p:cNvPr>
          <p:cNvSpPr>
            <a:spLocks noGrp="1"/>
          </p:cNvSpPr>
          <p:nvPr>
            <p:ph type="sldNum" sz="quarter" idx="12"/>
          </p:nvPr>
        </p:nvSpPr>
        <p:spPr/>
        <p:txBody>
          <a:bodyPr/>
          <a:lstStyle/>
          <a:p>
            <a:fld id="{1F980FCA-8F4E-4BB0-8D78-98C5C32EB8D1}" type="slidenum">
              <a:rPr lang="en-US" smtClean="0"/>
              <a:t>‹#›</a:t>
            </a:fld>
            <a:endParaRPr lang="en-US"/>
          </a:p>
        </p:txBody>
      </p:sp>
    </p:spTree>
    <p:extLst>
      <p:ext uri="{BB962C8B-B14F-4D97-AF65-F5344CB8AC3E}">
        <p14:creationId xmlns:p14="http://schemas.microsoft.com/office/powerpoint/2010/main" val="2737681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C4930-9E34-F31F-B4DC-D6A61C0A83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9007F9-780B-FB62-BCFC-103C0CEA04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27A778-5BED-FB8A-9909-3B350BA61133}"/>
              </a:ext>
            </a:extLst>
          </p:cNvPr>
          <p:cNvSpPr>
            <a:spLocks noGrp="1"/>
          </p:cNvSpPr>
          <p:nvPr>
            <p:ph type="dt" sz="half" idx="10"/>
          </p:nvPr>
        </p:nvSpPr>
        <p:spPr/>
        <p:txBody>
          <a:bodyPr/>
          <a:lstStyle/>
          <a:p>
            <a:fld id="{3154D872-5D49-4E6D-B96B-9742A0817446}" type="datetimeFigureOut">
              <a:rPr lang="en-US" smtClean="0"/>
              <a:t>09/30/2024</a:t>
            </a:fld>
            <a:endParaRPr lang="en-US"/>
          </a:p>
        </p:txBody>
      </p:sp>
      <p:sp>
        <p:nvSpPr>
          <p:cNvPr id="5" name="Footer Placeholder 4">
            <a:extLst>
              <a:ext uri="{FF2B5EF4-FFF2-40B4-BE49-F238E27FC236}">
                <a16:creationId xmlns:a16="http://schemas.microsoft.com/office/drawing/2014/main" id="{DB93D960-B5E0-A10E-80B9-E7D9100BD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445D5C-E930-8CBD-2BF0-2278D6885A98}"/>
              </a:ext>
            </a:extLst>
          </p:cNvPr>
          <p:cNvSpPr>
            <a:spLocks noGrp="1"/>
          </p:cNvSpPr>
          <p:nvPr>
            <p:ph type="sldNum" sz="quarter" idx="12"/>
          </p:nvPr>
        </p:nvSpPr>
        <p:spPr/>
        <p:txBody>
          <a:bodyPr/>
          <a:lstStyle/>
          <a:p>
            <a:fld id="{1F980FCA-8F4E-4BB0-8D78-98C5C32EB8D1}" type="slidenum">
              <a:rPr lang="en-US" smtClean="0"/>
              <a:t>‹#›</a:t>
            </a:fld>
            <a:endParaRPr lang="en-US"/>
          </a:p>
        </p:txBody>
      </p:sp>
    </p:spTree>
    <p:extLst>
      <p:ext uri="{BB962C8B-B14F-4D97-AF65-F5344CB8AC3E}">
        <p14:creationId xmlns:p14="http://schemas.microsoft.com/office/powerpoint/2010/main" val="2154431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6A38A-DC62-5874-99C5-0A1D3D5A03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CEAEB8-AB9A-49DD-02A8-72CF205C1E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050867-CF03-8BE7-6421-F050B37865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F0BB44-F3D4-FE6F-7DE2-82DB5F463A9E}"/>
              </a:ext>
            </a:extLst>
          </p:cNvPr>
          <p:cNvSpPr>
            <a:spLocks noGrp="1"/>
          </p:cNvSpPr>
          <p:nvPr>
            <p:ph type="dt" sz="half" idx="10"/>
          </p:nvPr>
        </p:nvSpPr>
        <p:spPr/>
        <p:txBody>
          <a:bodyPr/>
          <a:lstStyle/>
          <a:p>
            <a:fld id="{3154D872-5D49-4E6D-B96B-9742A0817446}" type="datetimeFigureOut">
              <a:rPr lang="en-US" smtClean="0"/>
              <a:t>09/30/2024</a:t>
            </a:fld>
            <a:endParaRPr lang="en-US"/>
          </a:p>
        </p:txBody>
      </p:sp>
      <p:sp>
        <p:nvSpPr>
          <p:cNvPr id="6" name="Footer Placeholder 5">
            <a:extLst>
              <a:ext uri="{FF2B5EF4-FFF2-40B4-BE49-F238E27FC236}">
                <a16:creationId xmlns:a16="http://schemas.microsoft.com/office/drawing/2014/main" id="{0D32D5C4-FFE4-AA53-EF48-B7C3D80AD2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29E0DF-F48D-59FB-04D1-63F113DE1CDE}"/>
              </a:ext>
            </a:extLst>
          </p:cNvPr>
          <p:cNvSpPr>
            <a:spLocks noGrp="1"/>
          </p:cNvSpPr>
          <p:nvPr>
            <p:ph type="sldNum" sz="quarter" idx="12"/>
          </p:nvPr>
        </p:nvSpPr>
        <p:spPr/>
        <p:txBody>
          <a:bodyPr/>
          <a:lstStyle/>
          <a:p>
            <a:fld id="{1F980FCA-8F4E-4BB0-8D78-98C5C32EB8D1}" type="slidenum">
              <a:rPr lang="en-US" smtClean="0"/>
              <a:t>‹#›</a:t>
            </a:fld>
            <a:endParaRPr lang="en-US"/>
          </a:p>
        </p:txBody>
      </p:sp>
    </p:spTree>
    <p:extLst>
      <p:ext uri="{BB962C8B-B14F-4D97-AF65-F5344CB8AC3E}">
        <p14:creationId xmlns:p14="http://schemas.microsoft.com/office/powerpoint/2010/main" val="1475049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A175E-4DAF-CD14-6F2D-726A1EAA60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A8B0A3-D4A3-6398-FD6C-2B39A0874F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BB1586-DB8D-508E-CC68-1780CD5D98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A653B3-3C3E-C5FD-3599-0915E7EC4E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28B39B-8477-F63A-B171-16346FCFBD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4C33CA-FA2E-E106-9905-60AA2350D9A7}"/>
              </a:ext>
            </a:extLst>
          </p:cNvPr>
          <p:cNvSpPr>
            <a:spLocks noGrp="1"/>
          </p:cNvSpPr>
          <p:nvPr>
            <p:ph type="dt" sz="half" idx="10"/>
          </p:nvPr>
        </p:nvSpPr>
        <p:spPr/>
        <p:txBody>
          <a:bodyPr/>
          <a:lstStyle/>
          <a:p>
            <a:fld id="{3154D872-5D49-4E6D-B96B-9742A0817446}" type="datetimeFigureOut">
              <a:rPr lang="en-US" smtClean="0"/>
              <a:t>09/30/2024</a:t>
            </a:fld>
            <a:endParaRPr lang="en-US"/>
          </a:p>
        </p:txBody>
      </p:sp>
      <p:sp>
        <p:nvSpPr>
          <p:cNvPr id="8" name="Footer Placeholder 7">
            <a:extLst>
              <a:ext uri="{FF2B5EF4-FFF2-40B4-BE49-F238E27FC236}">
                <a16:creationId xmlns:a16="http://schemas.microsoft.com/office/drawing/2014/main" id="{C8F05FAE-7B24-416B-C42B-9132E42F5D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35C786-66F1-8728-147C-81812D73138B}"/>
              </a:ext>
            </a:extLst>
          </p:cNvPr>
          <p:cNvSpPr>
            <a:spLocks noGrp="1"/>
          </p:cNvSpPr>
          <p:nvPr>
            <p:ph type="sldNum" sz="quarter" idx="12"/>
          </p:nvPr>
        </p:nvSpPr>
        <p:spPr/>
        <p:txBody>
          <a:bodyPr/>
          <a:lstStyle/>
          <a:p>
            <a:fld id="{1F980FCA-8F4E-4BB0-8D78-98C5C32EB8D1}" type="slidenum">
              <a:rPr lang="en-US" smtClean="0"/>
              <a:t>‹#›</a:t>
            </a:fld>
            <a:endParaRPr lang="en-US"/>
          </a:p>
        </p:txBody>
      </p:sp>
    </p:spTree>
    <p:extLst>
      <p:ext uri="{BB962C8B-B14F-4D97-AF65-F5344CB8AC3E}">
        <p14:creationId xmlns:p14="http://schemas.microsoft.com/office/powerpoint/2010/main" val="1846169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398C4-64A3-E115-78F3-9A3FD080EC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548F64-09E2-A7AF-3580-4CEF9F54E0AD}"/>
              </a:ext>
            </a:extLst>
          </p:cNvPr>
          <p:cNvSpPr>
            <a:spLocks noGrp="1"/>
          </p:cNvSpPr>
          <p:nvPr>
            <p:ph type="dt" sz="half" idx="10"/>
          </p:nvPr>
        </p:nvSpPr>
        <p:spPr/>
        <p:txBody>
          <a:bodyPr/>
          <a:lstStyle/>
          <a:p>
            <a:fld id="{3154D872-5D49-4E6D-B96B-9742A0817446}" type="datetimeFigureOut">
              <a:rPr lang="en-US" smtClean="0"/>
              <a:t>09/30/2024</a:t>
            </a:fld>
            <a:endParaRPr lang="en-US"/>
          </a:p>
        </p:txBody>
      </p:sp>
      <p:sp>
        <p:nvSpPr>
          <p:cNvPr id="4" name="Footer Placeholder 3">
            <a:extLst>
              <a:ext uri="{FF2B5EF4-FFF2-40B4-BE49-F238E27FC236}">
                <a16:creationId xmlns:a16="http://schemas.microsoft.com/office/drawing/2014/main" id="{C29F8C6C-FBAB-6B36-4580-110F4C60FB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58001A-DE03-1826-6337-AB373B007968}"/>
              </a:ext>
            </a:extLst>
          </p:cNvPr>
          <p:cNvSpPr>
            <a:spLocks noGrp="1"/>
          </p:cNvSpPr>
          <p:nvPr>
            <p:ph type="sldNum" sz="quarter" idx="12"/>
          </p:nvPr>
        </p:nvSpPr>
        <p:spPr/>
        <p:txBody>
          <a:bodyPr/>
          <a:lstStyle/>
          <a:p>
            <a:fld id="{1F980FCA-8F4E-4BB0-8D78-98C5C32EB8D1}" type="slidenum">
              <a:rPr lang="en-US" smtClean="0"/>
              <a:t>‹#›</a:t>
            </a:fld>
            <a:endParaRPr lang="en-US"/>
          </a:p>
        </p:txBody>
      </p:sp>
    </p:spTree>
    <p:extLst>
      <p:ext uri="{BB962C8B-B14F-4D97-AF65-F5344CB8AC3E}">
        <p14:creationId xmlns:p14="http://schemas.microsoft.com/office/powerpoint/2010/main" val="58869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B33894-B4B2-5AB1-172F-E2D897ECAED0}"/>
              </a:ext>
            </a:extLst>
          </p:cNvPr>
          <p:cNvSpPr>
            <a:spLocks noGrp="1"/>
          </p:cNvSpPr>
          <p:nvPr>
            <p:ph type="dt" sz="half" idx="10"/>
          </p:nvPr>
        </p:nvSpPr>
        <p:spPr/>
        <p:txBody>
          <a:bodyPr/>
          <a:lstStyle/>
          <a:p>
            <a:fld id="{3154D872-5D49-4E6D-B96B-9742A0817446}" type="datetimeFigureOut">
              <a:rPr lang="en-US" smtClean="0"/>
              <a:t>09/30/2024</a:t>
            </a:fld>
            <a:endParaRPr lang="en-US"/>
          </a:p>
        </p:txBody>
      </p:sp>
      <p:sp>
        <p:nvSpPr>
          <p:cNvPr id="3" name="Footer Placeholder 2">
            <a:extLst>
              <a:ext uri="{FF2B5EF4-FFF2-40B4-BE49-F238E27FC236}">
                <a16:creationId xmlns:a16="http://schemas.microsoft.com/office/drawing/2014/main" id="{D2F6E69C-010B-609B-061A-12EE8EBE59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D6C1C0-FA13-092E-B44E-540515EB85D9}"/>
              </a:ext>
            </a:extLst>
          </p:cNvPr>
          <p:cNvSpPr>
            <a:spLocks noGrp="1"/>
          </p:cNvSpPr>
          <p:nvPr>
            <p:ph type="sldNum" sz="quarter" idx="12"/>
          </p:nvPr>
        </p:nvSpPr>
        <p:spPr/>
        <p:txBody>
          <a:bodyPr/>
          <a:lstStyle/>
          <a:p>
            <a:fld id="{1F980FCA-8F4E-4BB0-8D78-98C5C32EB8D1}" type="slidenum">
              <a:rPr lang="en-US" smtClean="0"/>
              <a:t>‹#›</a:t>
            </a:fld>
            <a:endParaRPr lang="en-US"/>
          </a:p>
        </p:txBody>
      </p:sp>
    </p:spTree>
    <p:extLst>
      <p:ext uri="{BB962C8B-B14F-4D97-AF65-F5344CB8AC3E}">
        <p14:creationId xmlns:p14="http://schemas.microsoft.com/office/powerpoint/2010/main" val="308355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6FB65-A3EF-289F-C4B4-62129E777E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DAC78A-5B3C-95A2-129A-7FC515D2E6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8FC882-FA52-1AEF-81A0-E34A2E5A56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270875-3EFA-9FDE-BA3F-06E3809E2109}"/>
              </a:ext>
            </a:extLst>
          </p:cNvPr>
          <p:cNvSpPr>
            <a:spLocks noGrp="1"/>
          </p:cNvSpPr>
          <p:nvPr>
            <p:ph type="dt" sz="half" idx="10"/>
          </p:nvPr>
        </p:nvSpPr>
        <p:spPr/>
        <p:txBody>
          <a:bodyPr/>
          <a:lstStyle/>
          <a:p>
            <a:fld id="{3154D872-5D49-4E6D-B96B-9742A0817446}" type="datetimeFigureOut">
              <a:rPr lang="en-US" smtClean="0"/>
              <a:t>09/30/2024</a:t>
            </a:fld>
            <a:endParaRPr lang="en-US"/>
          </a:p>
        </p:txBody>
      </p:sp>
      <p:sp>
        <p:nvSpPr>
          <p:cNvPr id="6" name="Footer Placeholder 5">
            <a:extLst>
              <a:ext uri="{FF2B5EF4-FFF2-40B4-BE49-F238E27FC236}">
                <a16:creationId xmlns:a16="http://schemas.microsoft.com/office/drawing/2014/main" id="{9F47100F-ED79-28D1-ACE9-82A203DFFD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5FDFE4-2C0A-DF10-4AC4-6424ADA8E868}"/>
              </a:ext>
            </a:extLst>
          </p:cNvPr>
          <p:cNvSpPr>
            <a:spLocks noGrp="1"/>
          </p:cNvSpPr>
          <p:nvPr>
            <p:ph type="sldNum" sz="quarter" idx="12"/>
          </p:nvPr>
        </p:nvSpPr>
        <p:spPr/>
        <p:txBody>
          <a:bodyPr/>
          <a:lstStyle/>
          <a:p>
            <a:fld id="{1F980FCA-8F4E-4BB0-8D78-98C5C32EB8D1}" type="slidenum">
              <a:rPr lang="en-US" smtClean="0"/>
              <a:t>‹#›</a:t>
            </a:fld>
            <a:endParaRPr lang="en-US"/>
          </a:p>
        </p:txBody>
      </p:sp>
    </p:spTree>
    <p:extLst>
      <p:ext uri="{BB962C8B-B14F-4D97-AF65-F5344CB8AC3E}">
        <p14:creationId xmlns:p14="http://schemas.microsoft.com/office/powerpoint/2010/main" val="3733114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ED78A-6D49-CFA5-98A1-5ED9BE3A7C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A25A0F-6A02-A166-2F48-41680C5DBB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000B69-BCE4-0C26-B535-1854DE7B8A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F37E13-6E13-C418-FF4E-6047C7606D48}"/>
              </a:ext>
            </a:extLst>
          </p:cNvPr>
          <p:cNvSpPr>
            <a:spLocks noGrp="1"/>
          </p:cNvSpPr>
          <p:nvPr>
            <p:ph type="dt" sz="half" idx="10"/>
          </p:nvPr>
        </p:nvSpPr>
        <p:spPr/>
        <p:txBody>
          <a:bodyPr/>
          <a:lstStyle/>
          <a:p>
            <a:fld id="{3154D872-5D49-4E6D-B96B-9742A0817446}" type="datetimeFigureOut">
              <a:rPr lang="en-US" smtClean="0"/>
              <a:t>09/30/2024</a:t>
            </a:fld>
            <a:endParaRPr lang="en-US"/>
          </a:p>
        </p:txBody>
      </p:sp>
      <p:sp>
        <p:nvSpPr>
          <p:cNvPr id="6" name="Footer Placeholder 5">
            <a:extLst>
              <a:ext uri="{FF2B5EF4-FFF2-40B4-BE49-F238E27FC236}">
                <a16:creationId xmlns:a16="http://schemas.microsoft.com/office/drawing/2014/main" id="{EF1D73C5-B675-0153-D98B-F603F5794E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3540AD-5575-DC3A-C0A3-45FD5952AAE2}"/>
              </a:ext>
            </a:extLst>
          </p:cNvPr>
          <p:cNvSpPr>
            <a:spLocks noGrp="1"/>
          </p:cNvSpPr>
          <p:nvPr>
            <p:ph type="sldNum" sz="quarter" idx="12"/>
          </p:nvPr>
        </p:nvSpPr>
        <p:spPr/>
        <p:txBody>
          <a:bodyPr/>
          <a:lstStyle/>
          <a:p>
            <a:fld id="{1F980FCA-8F4E-4BB0-8D78-98C5C32EB8D1}" type="slidenum">
              <a:rPr lang="en-US" smtClean="0"/>
              <a:t>‹#›</a:t>
            </a:fld>
            <a:endParaRPr lang="en-US"/>
          </a:p>
        </p:txBody>
      </p:sp>
    </p:spTree>
    <p:extLst>
      <p:ext uri="{BB962C8B-B14F-4D97-AF65-F5344CB8AC3E}">
        <p14:creationId xmlns:p14="http://schemas.microsoft.com/office/powerpoint/2010/main" val="2685006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57C511-5A6F-1B7E-ED13-FEB1B59ECB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44F690-5B49-0D12-CDDE-3A50AEBD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E9F8DC-FEE7-611F-3F07-8BED823B68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54D872-5D49-4E6D-B96B-9742A0817446}" type="datetimeFigureOut">
              <a:rPr lang="en-US" smtClean="0"/>
              <a:t>09/30/2024</a:t>
            </a:fld>
            <a:endParaRPr lang="en-US"/>
          </a:p>
        </p:txBody>
      </p:sp>
      <p:sp>
        <p:nvSpPr>
          <p:cNvPr id="5" name="Footer Placeholder 4">
            <a:extLst>
              <a:ext uri="{FF2B5EF4-FFF2-40B4-BE49-F238E27FC236}">
                <a16:creationId xmlns:a16="http://schemas.microsoft.com/office/drawing/2014/main" id="{BDAF8AF6-3527-1CE3-468A-8F7FEC58FE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3790CB-8D66-4F2E-F208-F162AEF044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980FCA-8F4E-4BB0-8D78-98C5C32EB8D1}" type="slidenum">
              <a:rPr lang="en-US" smtClean="0"/>
              <a:t>‹#›</a:t>
            </a:fld>
            <a:endParaRPr lang="en-US"/>
          </a:p>
        </p:txBody>
      </p:sp>
    </p:spTree>
    <p:extLst>
      <p:ext uri="{BB962C8B-B14F-4D97-AF65-F5344CB8AC3E}">
        <p14:creationId xmlns:p14="http://schemas.microsoft.com/office/powerpoint/2010/main" val="3022000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C38CD1F2-2CDE-4B42-BB23-EC7686F92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E9827173-10F7-4BE6-8CC8-39A46D781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60FB2829-9E66-4DBD-BC15-FC5D73246D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46" name="Oval 45">
              <a:extLst>
                <a:ext uri="{FF2B5EF4-FFF2-40B4-BE49-F238E27FC236}">
                  <a16:creationId xmlns:a16="http://schemas.microsoft.com/office/drawing/2014/main" id="{E9EE2A32-8611-4375-B6B1-468FAD6825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C77E1DA0-3927-4F35-B8A3-D5D5563757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7BAA08B-588E-406F-899B-A6A7FC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48">
              <a:extLst>
                <a:ext uri="{FF2B5EF4-FFF2-40B4-BE49-F238E27FC236}">
                  <a16:creationId xmlns:a16="http://schemas.microsoft.com/office/drawing/2014/main" id="{A8AA7C41-B331-402E-9453-95B3B8273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49">
              <a:extLst>
                <a:ext uri="{FF2B5EF4-FFF2-40B4-BE49-F238E27FC236}">
                  <a16:creationId xmlns:a16="http://schemas.microsoft.com/office/drawing/2014/main" id="{A7060B3E-946D-4885-9B86-1D445209EB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50">
              <a:extLst>
                <a:ext uri="{FF2B5EF4-FFF2-40B4-BE49-F238E27FC236}">
                  <a16:creationId xmlns:a16="http://schemas.microsoft.com/office/drawing/2014/main" id="{E3046747-F284-4990-9ECA-3DF2C6E08B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ectangle 52">
            <a:extLst>
              <a:ext uri="{FF2B5EF4-FFF2-40B4-BE49-F238E27FC236}">
                <a16:creationId xmlns:a16="http://schemas.microsoft.com/office/drawing/2014/main" id="{21301226-F3C6-4744-94AE-2460B381D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2C0188-2CF7-0727-E603-BB55502A7AB4}"/>
              </a:ext>
            </a:extLst>
          </p:cNvPr>
          <p:cNvSpPr>
            <a:spLocks noGrp="1"/>
          </p:cNvSpPr>
          <p:nvPr>
            <p:ph type="ctrTitle"/>
          </p:nvPr>
        </p:nvSpPr>
        <p:spPr>
          <a:xfrm>
            <a:off x="629640" y="630935"/>
            <a:ext cx="5107366" cy="2096769"/>
          </a:xfrm>
          <a:noFill/>
        </p:spPr>
        <p:txBody>
          <a:bodyPr anchor="t">
            <a:normAutofit/>
          </a:bodyPr>
          <a:lstStyle/>
          <a:p>
            <a:pPr algn="l"/>
            <a:r>
              <a:rPr lang="en-US" sz="4800" dirty="0">
                <a:solidFill>
                  <a:schemeClr val="bg1"/>
                </a:solidFill>
              </a:rPr>
              <a:t>September Meeting</a:t>
            </a:r>
          </a:p>
        </p:txBody>
      </p:sp>
      <p:sp>
        <p:nvSpPr>
          <p:cNvPr id="55" name="Rectangle 54">
            <a:extLst>
              <a:ext uri="{FF2B5EF4-FFF2-40B4-BE49-F238E27FC236}">
                <a16:creationId xmlns:a16="http://schemas.microsoft.com/office/drawing/2014/main" id="{4EC57637-D435-4155-993A-0E3A8BBBA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0B81AE96-B9C7-4679-BC62-F2C79F2E8F3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58" name="Straight Connector 57">
              <a:extLst>
                <a:ext uri="{FF2B5EF4-FFF2-40B4-BE49-F238E27FC236}">
                  <a16:creationId xmlns:a16="http://schemas.microsoft.com/office/drawing/2014/main" id="{BD4225F6-B312-47D5-8299-988BD17E0E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3C04A86-BCAE-473C-B18D-88FD5627C4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2CCD134-9351-4847-8741-FF5EAB4705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1470C83-08EE-4959-BA0A-F8846F524E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 name="Subtitle 2">
            <a:extLst>
              <a:ext uri="{FF2B5EF4-FFF2-40B4-BE49-F238E27FC236}">
                <a16:creationId xmlns:a16="http://schemas.microsoft.com/office/drawing/2014/main" id="{76A323F3-D689-1311-85A8-1F79695AA066}"/>
              </a:ext>
            </a:extLst>
          </p:cNvPr>
          <p:cNvSpPr>
            <a:spLocks noGrp="1"/>
          </p:cNvSpPr>
          <p:nvPr>
            <p:ph type="subTitle" idx="1"/>
          </p:nvPr>
        </p:nvSpPr>
        <p:spPr>
          <a:xfrm>
            <a:off x="6143158" y="630935"/>
            <a:ext cx="5266365" cy="2096771"/>
          </a:xfrm>
          <a:noFill/>
        </p:spPr>
        <p:txBody>
          <a:bodyPr anchor="t">
            <a:normAutofit/>
          </a:bodyPr>
          <a:lstStyle/>
          <a:p>
            <a:pPr algn="l"/>
            <a:r>
              <a:rPr lang="en-US" dirty="0">
                <a:solidFill>
                  <a:schemeClr val="bg1"/>
                </a:solidFill>
              </a:rPr>
              <a:t>Team Meeting &amp; 700 Governors Drive </a:t>
            </a:r>
          </a:p>
          <a:p>
            <a:pPr algn="l"/>
            <a:r>
              <a:rPr lang="en-US" dirty="0">
                <a:solidFill>
                  <a:schemeClr val="bg1"/>
                </a:solidFill>
              </a:rPr>
              <a:t>9-19-2024 10:00 AM</a:t>
            </a:r>
          </a:p>
        </p:txBody>
      </p:sp>
      <p:grpSp>
        <p:nvGrpSpPr>
          <p:cNvPr id="63" name="Group 62">
            <a:extLst>
              <a:ext uri="{FF2B5EF4-FFF2-40B4-BE49-F238E27FC236}">
                <a16:creationId xmlns:a16="http://schemas.microsoft.com/office/drawing/2014/main" id="{DBFD3A89-3666-47FE-913F-6C75228F5D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64" name="Straight Connector 63">
              <a:extLst>
                <a:ext uri="{FF2B5EF4-FFF2-40B4-BE49-F238E27FC236}">
                  <a16:creationId xmlns:a16="http://schemas.microsoft.com/office/drawing/2014/main" id="{AD6B60E5-039C-4E82-9B5C-984D6C46E1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D05E89-A5D2-4DC0-B6B1-298EF0EF0A4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337967A-8AB7-47D5-A75E-6341730E99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A068AD4-624D-4314-8C86-A3C0C3378C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5F3F91F7-6272-356F-3EBE-BE15264E3741}"/>
              </a:ext>
            </a:extLst>
          </p:cNvPr>
          <p:cNvPicPr/>
          <p:nvPr/>
        </p:nvPicPr>
        <p:blipFill rotWithShape="1">
          <a:blip r:embed="rId2"/>
          <a:srcRect l="8333" r="1" b="1"/>
          <a:stretch/>
        </p:blipFill>
        <p:spPr>
          <a:xfrm>
            <a:off x="631359" y="2892079"/>
            <a:ext cx="10843065" cy="3252909"/>
          </a:xfrm>
          <a:prstGeom prst="rect">
            <a:avLst/>
          </a:prstGeom>
        </p:spPr>
      </p:pic>
      <p:grpSp>
        <p:nvGrpSpPr>
          <p:cNvPr id="69" name="Group 68">
            <a:extLst>
              <a:ext uri="{FF2B5EF4-FFF2-40B4-BE49-F238E27FC236}">
                <a16:creationId xmlns:a16="http://schemas.microsoft.com/office/drawing/2014/main" id="{ACA2F7C3-1A69-44EE-A8B6-A4552E2C84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5716" y="3029889"/>
            <a:ext cx="304800" cy="429768"/>
            <a:chOff x="215328" y="-46937"/>
            <a:chExt cx="304800" cy="2773841"/>
          </a:xfrm>
        </p:grpSpPr>
        <p:cxnSp>
          <p:nvCxnSpPr>
            <p:cNvPr id="70" name="Straight Connector 69">
              <a:extLst>
                <a:ext uri="{FF2B5EF4-FFF2-40B4-BE49-F238E27FC236}">
                  <a16:creationId xmlns:a16="http://schemas.microsoft.com/office/drawing/2014/main" id="{6E44AF4D-8873-43B3-8E29-803B7720EA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AE89E8A-BD14-4974-818A-D8382DCD4D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21B80B9-448B-4363-9DD7-C074AB2AD7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7DA34E7-83FB-4CAA-94F3-CEF0869076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87267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CBCC4-7B0A-CFD0-69E8-7FBD246724CE}"/>
              </a:ext>
            </a:extLst>
          </p:cNvPr>
          <p:cNvSpPr>
            <a:spLocks noGrp="1"/>
          </p:cNvSpPr>
          <p:nvPr>
            <p:ph type="title"/>
          </p:nvPr>
        </p:nvSpPr>
        <p:spPr>
          <a:xfrm>
            <a:off x="3489366" y="0"/>
            <a:ext cx="5909954" cy="505109"/>
          </a:xfrm>
        </p:spPr>
        <p:txBody>
          <a:bodyPr>
            <a:normAutofit fontScale="90000"/>
          </a:bodyPr>
          <a:lstStyle/>
          <a:p>
            <a:r>
              <a:rPr lang="en-US" sz="2800" dirty="0"/>
              <a:t>Number of PTTs per hour during 2024 Rally</a:t>
            </a:r>
          </a:p>
        </p:txBody>
      </p:sp>
      <p:sp>
        <p:nvSpPr>
          <p:cNvPr id="3" name="Content Placeholder 2">
            <a:extLst>
              <a:ext uri="{FF2B5EF4-FFF2-40B4-BE49-F238E27FC236}">
                <a16:creationId xmlns:a16="http://schemas.microsoft.com/office/drawing/2014/main" id="{770001BF-92A7-BB9B-E7F1-29B75D164B43}"/>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A66396FA-3371-5C17-14B5-24D189F5EEEE}"/>
              </a:ext>
            </a:extLst>
          </p:cNvPr>
          <p:cNvPicPr>
            <a:picLocks noChangeAspect="1"/>
          </p:cNvPicPr>
          <p:nvPr/>
        </p:nvPicPr>
        <p:blipFill>
          <a:blip r:embed="rId2"/>
          <a:stretch>
            <a:fillRect/>
          </a:stretch>
        </p:blipFill>
        <p:spPr>
          <a:xfrm>
            <a:off x="83976" y="427512"/>
            <a:ext cx="12108024" cy="6290529"/>
          </a:xfrm>
          <a:prstGeom prst="rect">
            <a:avLst/>
          </a:prstGeom>
        </p:spPr>
      </p:pic>
    </p:spTree>
    <p:extLst>
      <p:ext uri="{BB962C8B-B14F-4D97-AF65-F5344CB8AC3E}">
        <p14:creationId xmlns:p14="http://schemas.microsoft.com/office/powerpoint/2010/main" val="499198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29CE21F-EB64-702A-FD28-0914632C63B9}"/>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Sturgis site use summary during 2024 Rally</a:t>
            </a:r>
          </a:p>
        </p:txBody>
      </p:sp>
      <p:pic>
        <p:nvPicPr>
          <p:cNvPr id="5" name="Content Placeholder 4">
            <a:extLst>
              <a:ext uri="{FF2B5EF4-FFF2-40B4-BE49-F238E27FC236}">
                <a16:creationId xmlns:a16="http://schemas.microsoft.com/office/drawing/2014/main" id="{435BA982-B6FD-29FC-E125-12EED05825C6}"/>
              </a:ext>
            </a:extLst>
          </p:cNvPr>
          <p:cNvPicPr>
            <a:picLocks noGrp="1" noChangeAspect="1"/>
          </p:cNvPicPr>
          <p:nvPr>
            <p:ph idx="1"/>
          </p:nvPr>
        </p:nvPicPr>
        <p:blipFill>
          <a:blip r:embed="rId2"/>
          <a:stretch>
            <a:fillRect/>
          </a:stretch>
        </p:blipFill>
        <p:spPr>
          <a:xfrm>
            <a:off x="102637" y="1396589"/>
            <a:ext cx="11943183" cy="5425954"/>
          </a:xfrm>
          <a:prstGeom prst="rect">
            <a:avLst/>
          </a:prstGeom>
        </p:spPr>
      </p:pic>
    </p:spTree>
    <p:extLst>
      <p:ext uri="{BB962C8B-B14F-4D97-AF65-F5344CB8AC3E}">
        <p14:creationId xmlns:p14="http://schemas.microsoft.com/office/powerpoint/2010/main" val="1325585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5B2D203-A689-C954-BF92-0903F6515D81}"/>
              </a:ext>
            </a:extLst>
          </p:cNvPr>
          <p:cNvSpPr>
            <a:spLocks noGrp="1"/>
          </p:cNvSpPr>
          <p:nvPr>
            <p:ph type="title"/>
          </p:nvPr>
        </p:nvSpPr>
        <p:spPr>
          <a:xfrm>
            <a:off x="6392582" y="501651"/>
            <a:ext cx="5193579" cy="804635"/>
          </a:xfrm>
        </p:spPr>
        <p:txBody>
          <a:bodyPr anchor="b">
            <a:normAutofit fontScale="90000"/>
          </a:bodyPr>
          <a:lstStyle/>
          <a:p>
            <a:r>
              <a:rPr lang="en-US" sz="5600" dirty="0">
                <a:latin typeface="Arial" panose="020B0604020202020204" pitchFamily="34" charset="0"/>
                <a:cs typeface="Arial" panose="020B0604020202020204" pitchFamily="34" charset="0"/>
              </a:rPr>
              <a:t>Critical Connect</a:t>
            </a:r>
          </a:p>
        </p:txBody>
      </p:sp>
      <p:sp>
        <p:nvSpPr>
          <p:cNvPr id="13" name="Rectangle 12">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FAB11DC-17F3-E694-FDEF-FFE4A6AB9648}"/>
              </a:ext>
            </a:extLst>
          </p:cNvPr>
          <p:cNvPicPr>
            <a:picLocks noChangeAspect="1"/>
          </p:cNvPicPr>
          <p:nvPr/>
        </p:nvPicPr>
        <p:blipFill>
          <a:blip r:embed="rId2"/>
          <a:srcRect l="2654" r="3" b="3"/>
          <a:stretch/>
        </p:blipFill>
        <p:spPr>
          <a:xfrm>
            <a:off x="279143" y="299508"/>
            <a:ext cx="5221625" cy="3010397"/>
          </a:xfrm>
          <a:prstGeom prst="rect">
            <a:avLst/>
          </a:prstGeom>
        </p:spPr>
      </p:pic>
      <p:pic>
        <p:nvPicPr>
          <p:cNvPr id="6" name="Picture 5">
            <a:extLst>
              <a:ext uri="{FF2B5EF4-FFF2-40B4-BE49-F238E27FC236}">
                <a16:creationId xmlns:a16="http://schemas.microsoft.com/office/drawing/2014/main" id="{34A427B8-128A-A792-E16B-1DAE6A2EEF6C}"/>
              </a:ext>
            </a:extLst>
          </p:cNvPr>
          <p:cNvPicPr>
            <a:picLocks noChangeAspect="1"/>
          </p:cNvPicPr>
          <p:nvPr/>
        </p:nvPicPr>
        <p:blipFill>
          <a:blip r:embed="rId3"/>
          <a:srcRect l="3734" r="-3" b="-3"/>
          <a:stretch/>
        </p:blipFill>
        <p:spPr>
          <a:xfrm>
            <a:off x="279143" y="3548095"/>
            <a:ext cx="5221625" cy="3010397"/>
          </a:xfrm>
          <a:prstGeom prst="rect">
            <a:avLst/>
          </a:prstGeom>
        </p:spPr>
      </p:pic>
      <p:sp>
        <p:nvSpPr>
          <p:cNvPr id="3" name="Content Placeholder 2">
            <a:extLst>
              <a:ext uri="{FF2B5EF4-FFF2-40B4-BE49-F238E27FC236}">
                <a16:creationId xmlns:a16="http://schemas.microsoft.com/office/drawing/2014/main" id="{655BDA90-3C88-ECFD-A71D-807CC7A5C3AF}"/>
              </a:ext>
            </a:extLst>
          </p:cNvPr>
          <p:cNvSpPr>
            <a:spLocks noGrp="1"/>
          </p:cNvSpPr>
          <p:nvPr>
            <p:ph idx="1"/>
          </p:nvPr>
        </p:nvSpPr>
        <p:spPr>
          <a:xfrm>
            <a:off x="6392583" y="1595536"/>
            <a:ext cx="4434721" cy="4760814"/>
          </a:xfrm>
        </p:spPr>
        <p:txBody>
          <a:bodyPr anchor="t">
            <a:normAutofit fontScale="92500"/>
          </a:bodyPr>
          <a:lstStyle/>
          <a:p>
            <a:r>
              <a:rPr lang="en-US" sz="1400" dirty="0">
                <a:solidFill>
                  <a:schemeClr val="tx1">
                    <a:alpha val="80000"/>
                  </a:schemeClr>
                </a:solidFill>
                <a:latin typeface="Arial" panose="020B0604020202020204" pitchFamily="34" charset="0"/>
                <a:cs typeface="Arial" panose="020B0604020202020204" pitchFamily="34" charset="0"/>
              </a:rPr>
              <a:t>Legacy interoperability solutions take a significant amount of time to set up and provision, requiring a separate interface for each agency connected. Critical Connect from Motorola Solutions fills this void by providing cloud-based interoperability between land mobile radio (LMR) systems, broadband PTT, and applications to eliminate barriers and unify communications for all responders.</a:t>
            </a:r>
          </a:p>
          <a:p>
            <a:r>
              <a:rPr lang="en-US" sz="1400" dirty="0">
                <a:solidFill>
                  <a:schemeClr val="tx1">
                    <a:alpha val="80000"/>
                  </a:schemeClr>
                </a:solidFill>
                <a:latin typeface="Arial" panose="020B0604020202020204" pitchFamily="34" charset="0"/>
                <a:cs typeface="Arial" panose="020B0604020202020204" pitchFamily="34" charset="0"/>
              </a:rPr>
              <a:t>Potential use case: cache accounts from State Radio to call in VIN #, Parking violations, towing, NCIC checks, and other non-emergent conversations that take a lot of airtime to complete.</a:t>
            </a:r>
          </a:p>
          <a:p>
            <a:r>
              <a:rPr lang="en-US" sz="1400" dirty="0">
                <a:solidFill>
                  <a:schemeClr val="tx1">
                    <a:alpha val="80000"/>
                  </a:schemeClr>
                </a:solidFill>
                <a:latin typeface="Arial" panose="020B0604020202020204" pitchFamily="34" charset="0"/>
                <a:cs typeface="Arial" panose="020B0604020202020204" pitchFamily="34" charset="0"/>
              </a:rPr>
              <a:t>Monitor and talk on </a:t>
            </a:r>
            <a:r>
              <a:rPr lang="en-US" sz="1400" dirty="0" err="1">
                <a:solidFill>
                  <a:schemeClr val="tx1">
                    <a:alpha val="80000"/>
                  </a:schemeClr>
                </a:solidFill>
                <a:latin typeface="Arial" panose="020B0604020202020204" pitchFamily="34" charset="0"/>
                <a:cs typeface="Arial" panose="020B0604020202020204" pitchFamily="34" charset="0"/>
              </a:rPr>
              <a:t>Talkgroups</a:t>
            </a:r>
            <a:r>
              <a:rPr lang="en-US" sz="1400" dirty="0">
                <a:solidFill>
                  <a:schemeClr val="tx1">
                    <a:alpha val="80000"/>
                  </a:schemeClr>
                </a:solidFill>
                <a:latin typeface="Arial" panose="020B0604020202020204" pitchFamily="34" charset="0"/>
                <a:cs typeface="Arial" panose="020B0604020202020204" pitchFamily="34" charset="0"/>
              </a:rPr>
              <a:t> outside of geofence.</a:t>
            </a:r>
          </a:p>
          <a:p>
            <a:r>
              <a:rPr lang="en-US" sz="1400" dirty="0">
                <a:solidFill>
                  <a:schemeClr val="tx1">
                    <a:alpha val="80000"/>
                  </a:schemeClr>
                </a:solidFill>
                <a:latin typeface="Arial" panose="020B0604020202020204" pitchFamily="34" charset="0"/>
                <a:cs typeface="Arial" panose="020B0604020202020204" pitchFamily="34" charset="0"/>
              </a:rPr>
              <a:t>Need phone numbers of users prior to the Rally to activate cache accounts.</a:t>
            </a:r>
          </a:p>
          <a:p>
            <a:r>
              <a:rPr lang="en-US" sz="1400" dirty="0">
                <a:solidFill>
                  <a:schemeClr val="tx1">
                    <a:alpha val="80000"/>
                  </a:schemeClr>
                </a:solidFill>
                <a:latin typeface="Arial" panose="020B0604020202020204" pitchFamily="34" charset="0"/>
                <a:cs typeface="Arial" panose="020B0604020202020204" pitchFamily="34" charset="0"/>
              </a:rPr>
              <a:t>Devices - </a:t>
            </a:r>
            <a:r>
              <a:rPr lang="en-US" sz="1400" dirty="0" err="1">
                <a:solidFill>
                  <a:schemeClr val="tx1">
                    <a:alpha val="80000"/>
                  </a:schemeClr>
                </a:solidFill>
                <a:latin typeface="Arial" panose="020B0604020202020204" pitchFamily="34" charset="0"/>
                <a:cs typeface="Arial" panose="020B0604020202020204" pitchFamily="34" charset="0"/>
              </a:rPr>
              <a:t>Siyatas</a:t>
            </a:r>
            <a:r>
              <a:rPr lang="en-US" sz="1400" dirty="0">
                <a:solidFill>
                  <a:schemeClr val="tx1">
                    <a:alpha val="80000"/>
                  </a:schemeClr>
                </a:solidFill>
                <a:latin typeface="Arial" panose="020B0604020202020204" pitchFamily="34" charset="0"/>
                <a:cs typeface="Arial" panose="020B0604020202020204" pitchFamily="34" charset="0"/>
              </a:rPr>
              <a:t>, PTT smartphone apps, TLK110, </a:t>
            </a:r>
            <a:r>
              <a:rPr lang="en-US" sz="1400" dirty="0" err="1">
                <a:solidFill>
                  <a:schemeClr val="tx1">
                    <a:alpha val="80000"/>
                  </a:schemeClr>
                </a:solidFill>
                <a:latin typeface="Arial" panose="020B0604020202020204" pitchFamily="34" charset="0"/>
                <a:cs typeface="Arial" panose="020B0604020202020204" pitchFamily="34" charset="0"/>
              </a:rPr>
              <a:t>Sonim</a:t>
            </a:r>
            <a:endParaRPr lang="en-US" sz="1400" dirty="0">
              <a:solidFill>
                <a:schemeClr val="tx1">
                  <a:alpha val="80000"/>
                </a:schemeClr>
              </a:solidFill>
              <a:latin typeface="Arial" panose="020B0604020202020204" pitchFamily="34" charset="0"/>
              <a:cs typeface="Arial" panose="020B0604020202020204" pitchFamily="34" charset="0"/>
            </a:endParaRPr>
          </a:p>
          <a:p>
            <a:r>
              <a:rPr lang="en-US" sz="1400" dirty="0">
                <a:solidFill>
                  <a:schemeClr val="tx1">
                    <a:alpha val="80000"/>
                  </a:schemeClr>
                </a:solidFill>
                <a:latin typeface="Arial" panose="020B0604020202020204" pitchFamily="34" charset="0"/>
                <a:cs typeface="Arial" panose="020B0604020202020204" pitchFamily="34" charset="0"/>
              </a:rPr>
              <a:t>Cost effective efficiently moving radio traffic across cellular towers – only for use with </a:t>
            </a:r>
            <a:r>
              <a:rPr lang="en-US" sz="1400" dirty="0" err="1">
                <a:solidFill>
                  <a:schemeClr val="tx1">
                    <a:alpha val="80000"/>
                  </a:schemeClr>
                </a:solidFill>
                <a:latin typeface="Arial" panose="020B0604020202020204" pitchFamily="34" charset="0"/>
                <a:cs typeface="Arial" panose="020B0604020202020204" pitchFamily="34" charset="0"/>
              </a:rPr>
              <a:t>talkgroups</a:t>
            </a:r>
            <a:r>
              <a:rPr lang="en-US" sz="1400" dirty="0">
                <a:solidFill>
                  <a:schemeClr val="tx1">
                    <a:alpha val="80000"/>
                  </a:schemeClr>
                </a:solidFill>
                <a:latin typeface="Arial" panose="020B0604020202020204" pitchFamily="34" charset="0"/>
                <a:cs typeface="Arial" panose="020B0604020202020204" pitchFamily="34" charset="0"/>
              </a:rPr>
              <a:t> that are geofenced from RF tower site.  Using this technology on the same </a:t>
            </a:r>
            <a:r>
              <a:rPr lang="en-US" sz="1400" dirty="0" err="1">
                <a:solidFill>
                  <a:schemeClr val="tx1">
                    <a:alpha val="80000"/>
                  </a:schemeClr>
                </a:solidFill>
                <a:latin typeface="Arial" panose="020B0604020202020204" pitchFamily="34" charset="0"/>
                <a:cs typeface="Arial" panose="020B0604020202020204" pitchFamily="34" charset="0"/>
              </a:rPr>
              <a:t>talkgroups</a:t>
            </a:r>
            <a:r>
              <a:rPr lang="en-US" sz="1400" dirty="0">
                <a:solidFill>
                  <a:schemeClr val="tx1">
                    <a:alpha val="80000"/>
                  </a:schemeClr>
                </a:solidFill>
                <a:latin typeface="Arial" panose="020B0604020202020204" pitchFamily="34" charset="0"/>
                <a:cs typeface="Arial" panose="020B0604020202020204" pitchFamily="34" charset="0"/>
              </a:rPr>
              <a:t> as we are using for RF is not increasing efficiency.</a:t>
            </a:r>
          </a:p>
          <a:p>
            <a:endParaRPr lang="en-US" sz="1400" dirty="0">
              <a:solidFill>
                <a:schemeClr val="tx1">
                  <a:alpha val="80000"/>
                </a:schemeClr>
              </a:solidFill>
            </a:endParaRPr>
          </a:p>
        </p:txBody>
      </p:sp>
      <p:cxnSp>
        <p:nvCxnSpPr>
          <p:cNvPr id="15" name="Straight Connector 1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3893"/>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1639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2DE6D-CE97-7A83-284F-E3ACEFCA59BF}"/>
              </a:ext>
            </a:extLst>
          </p:cNvPr>
          <p:cNvSpPr>
            <a:spLocks noGrp="1"/>
          </p:cNvSpPr>
          <p:nvPr>
            <p:ph type="title"/>
          </p:nvPr>
        </p:nvSpPr>
        <p:spPr>
          <a:xfrm>
            <a:off x="749058" y="0"/>
            <a:ext cx="10693884" cy="1109932"/>
          </a:xfrm>
        </p:spPr>
        <p:txBody>
          <a:bodyPr>
            <a:normAutofit/>
          </a:bodyPr>
          <a:lstStyle/>
          <a:p>
            <a:r>
              <a:rPr lang="en-US" sz="4000" dirty="0">
                <a:latin typeface="Arial" panose="020B0604020202020204" pitchFamily="34" charset="0"/>
                <a:cs typeface="Arial" panose="020B0604020202020204" pitchFamily="34" charset="0"/>
              </a:rPr>
              <a:t>SmartConnect</a:t>
            </a:r>
          </a:p>
        </p:txBody>
      </p:sp>
      <p:pic>
        <p:nvPicPr>
          <p:cNvPr id="5" name="Picture 4">
            <a:extLst>
              <a:ext uri="{FF2B5EF4-FFF2-40B4-BE49-F238E27FC236}">
                <a16:creationId xmlns:a16="http://schemas.microsoft.com/office/drawing/2014/main" id="{96F60A48-D898-0D8B-A288-760B33727B94}"/>
              </a:ext>
            </a:extLst>
          </p:cNvPr>
          <p:cNvPicPr>
            <a:picLocks noChangeAspect="1"/>
          </p:cNvPicPr>
          <p:nvPr/>
        </p:nvPicPr>
        <p:blipFill>
          <a:blip r:embed="rId2"/>
          <a:stretch>
            <a:fillRect/>
          </a:stretch>
        </p:blipFill>
        <p:spPr>
          <a:xfrm>
            <a:off x="291045" y="791704"/>
            <a:ext cx="5804955" cy="1843073"/>
          </a:xfrm>
          <a:prstGeom prst="rect">
            <a:avLst/>
          </a:prstGeom>
        </p:spPr>
      </p:pic>
      <p:sp>
        <p:nvSpPr>
          <p:cNvPr id="3" name="Content Placeholder 2">
            <a:extLst>
              <a:ext uri="{FF2B5EF4-FFF2-40B4-BE49-F238E27FC236}">
                <a16:creationId xmlns:a16="http://schemas.microsoft.com/office/drawing/2014/main" id="{63DF25E9-65C6-957D-A2F7-C43F2C9001A8}"/>
              </a:ext>
            </a:extLst>
          </p:cNvPr>
          <p:cNvSpPr>
            <a:spLocks noGrp="1"/>
          </p:cNvSpPr>
          <p:nvPr>
            <p:ph idx="1"/>
          </p:nvPr>
        </p:nvSpPr>
        <p:spPr>
          <a:xfrm>
            <a:off x="6616459" y="146648"/>
            <a:ext cx="5167223" cy="6243015"/>
          </a:xfrm>
        </p:spPr>
        <p:txBody>
          <a:bodyPr anchor="ctr">
            <a:normAutofit/>
          </a:bodyPr>
          <a:lstStyle/>
          <a:p>
            <a:r>
              <a:rPr lang="en-US" sz="1100" dirty="0">
                <a:latin typeface="Arial" panose="020B0604020202020204" pitchFamily="34" charset="0"/>
                <a:cs typeface="Arial" panose="020B0604020202020204" pitchFamily="34" charset="0"/>
              </a:rPr>
              <a:t>SmartConnect allows your radio to maintain voice communication when LMR is out of range by switching to a Wi-Fi, LTE, or satellite network. </a:t>
            </a:r>
          </a:p>
          <a:p>
            <a:r>
              <a:rPr lang="en-US" sz="1100" dirty="0">
                <a:latin typeface="Arial" panose="020B0604020202020204" pitchFamily="34" charset="0"/>
                <a:cs typeface="Arial" panose="020B0604020202020204" pitchFamily="34" charset="0"/>
              </a:rPr>
              <a:t>INDOOR COVERAGE Radio coverage can become spotty deep inside large buildings – including office buildings, schools, and hospitals. With SmartConnect, first responders can leverage broadband LTE to maintain coverage when responding to incidents – keeping them safe and connected. </a:t>
            </a:r>
          </a:p>
          <a:p>
            <a:r>
              <a:rPr lang="en-US" sz="1100" dirty="0">
                <a:latin typeface="Arial" panose="020B0604020202020204" pitchFamily="34" charset="0"/>
                <a:cs typeface="Arial" panose="020B0604020202020204" pitchFamily="34" charset="0"/>
              </a:rPr>
              <a:t>DEADSPOT MITIGATION While LMR systems are designed to provide the best coverage possible, there is always a possibility of a “dead spot.” SmartConnect enables first responders to seamlessly transition to broadband LTE – bridging coverage and maintaining connectivity. </a:t>
            </a:r>
          </a:p>
          <a:p>
            <a:r>
              <a:rPr lang="en-US" sz="1100" dirty="0">
                <a:latin typeface="Arial" panose="020B0604020202020204" pitchFamily="34" charset="0"/>
                <a:cs typeface="Arial" panose="020B0604020202020204" pitchFamily="34" charset="0"/>
              </a:rPr>
              <a:t>NATIONWIDE COVERAGE Sometimes first responders are called to assist with a mutual aid incident or travel beyond their agency borders. Using LTE, SmartConnect allows them to connect back to their home dispatcher. First responders are now able to react faster and use network resources more efficiently.</a:t>
            </a:r>
          </a:p>
          <a:p>
            <a:r>
              <a:rPr lang="en-US" sz="1100" dirty="0">
                <a:latin typeface="Arial" panose="020B0604020202020204" pitchFamily="34" charset="0"/>
                <a:cs typeface="Arial" panose="020B0604020202020204" pitchFamily="34" charset="0"/>
              </a:rPr>
              <a:t>Potential use case: Replace a couple of dispatch donor radios with Radios that support SmartConnect to communicate with geofenced </a:t>
            </a:r>
            <a:r>
              <a:rPr lang="en-US" sz="1100" dirty="0" err="1">
                <a:latin typeface="Arial" panose="020B0604020202020204" pitchFamily="34" charset="0"/>
                <a:cs typeface="Arial" panose="020B0604020202020204" pitchFamily="34" charset="0"/>
              </a:rPr>
              <a:t>talkgroups</a:t>
            </a:r>
            <a:r>
              <a:rPr lang="en-US" sz="1100" dirty="0">
                <a:latin typeface="Arial" panose="020B0604020202020204" pitchFamily="34" charset="0"/>
                <a:cs typeface="Arial" panose="020B0604020202020204" pitchFamily="34" charset="0"/>
              </a:rPr>
              <a:t> outside of Sturgis such as Faith and Rapid </a:t>
            </a:r>
            <a:r>
              <a:rPr lang="en-US" sz="1100" dirty="0" err="1">
                <a:latin typeface="Arial" panose="020B0604020202020204" pitchFamily="34" charset="0"/>
                <a:cs typeface="Arial" panose="020B0604020202020204" pitchFamily="34" charset="0"/>
              </a:rPr>
              <a:t>CIty</a:t>
            </a:r>
            <a:r>
              <a:rPr lang="en-US" sz="1100" dirty="0">
                <a:latin typeface="Arial" panose="020B0604020202020204" pitchFamily="34" charset="0"/>
                <a:cs typeface="Arial" panose="020B0604020202020204" pitchFamily="34" charset="0"/>
              </a:rPr>
              <a:t>.  Use in concert with DVRS to create non-RF impacting </a:t>
            </a:r>
            <a:r>
              <a:rPr lang="en-US" sz="1100" dirty="0" err="1">
                <a:latin typeface="Arial" panose="020B0604020202020204" pitchFamily="34" charset="0"/>
                <a:cs typeface="Arial" panose="020B0604020202020204" pitchFamily="34" charset="0"/>
              </a:rPr>
              <a:t>talkgroups</a:t>
            </a:r>
            <a:r>
              <a:rPr lang="en-US" sz="1100" dirty="0">
                <a:latin typeface="Arial" panose="020B0604020202020204" pitchFamily="34" charset="0"/>
                <a:cs typeface="Arial" panose="020B0604020202020204" pitchFamily="34" charset="0"/>
              </a:rPr>
              <a:t> while still allowing users in the field to scan mission-critical </a:t>
            </a:r>
            <a:r>
              <a:rPr lang="en-US" sz="1100" dirty="0" err="1">
                <a:latin typeface="Arial" panose="020B0604020202020204" pitchFamily="34" charset="0"/>
                <a:cs typeface="Arial" panose="020B0604020202020204" pitchFamily="34" charset="0"/>
              </a:rPr>
              <a:t>talkgroups</a:t>
            </a:r>
            <a:r>
              <a:rPr lang="en-US" sz="1100" dirty="0">
                <a:latin typeface="Arial" panose="020B0604020202020204" pitchFamily="34" charset="0"/>
                <a:cs typeface="Arial" panose="020B0604020202020204" pitchFamily="34" charset="0"/>
              </a:rPr>
              <a:t>.</a:t>
            </a:r>
          </a:p>
          <a:p>
            <a:r>
              <a:rPr lang="en-US" sz="1100" dirty="0">
                <a:latin typeface="Arial" panose="020B0604020202020204" pitchFamily="34" charset="0"/>
                <a:cs typeface="Arial" panose="020B0604020202020204" pitchFamily="34" charset="0"/>
              </a:rPr>
              <a:t>Department of Health recently replaced radios in ambulances that can utilize SmartConnect.  This would be extremely helpful when talking to Rapid City </a:t>
            </a:r>
            <a:r>
              <a:rPr lang="en-US" sz="1100" dirty="0" err="1">
                <a:latin typeface="Arial" panose="020B0604020202020204" pitchFamily="34" charset="0"/>
                <a:cs typeface="Arial" panose="020B0604020202020204" pitchFamily="34" charset="0"/>
              </a:rPr>
              <a:t>Talkgroups</a:t>
            </a:r>
            <a:r>
              <a:rPr lang="en-US" sz="1100" dirty="0">
                <a:latin typeface="Arial" panose="020B0604020202020204" pitchFamily="34" charset="0"/>
                <a:cs typeface="Arial" panose="020B0604020202020204" pitchFamily="34" charset="0"/>
              </a:rPr>
              <a:t>.</a:t>
            </a:r>
          </a:p>
          <a:p>
            <a:r>
              <a:rPr lang="en-US" sz="1100" dirty="0">
                <a:latin typeface="Arial" panose="020B0604020202020204" pitchFamily="34" charset="0"/>
                <a:cs typeface="Arial" panose="020B0604020202020204" pitchFamily="34" charset="0"/>
              </a:rPr>
              <a:t>Can be preferred to </a:t>
            </a:r>
            <a:r>
              <a:rPr lang="en-US" sz="1100" dirty="0" err="1">
                <a:latin typeface="Arial" panose="020B0604020202020204" pitchFamily="34" charset="0"/>
                <a:cs typeface="Arial" panose="020B0604020202020204" pitchFamily="34" charset="0"/>
              </a:rPr>
              <a:t>Wifi</a:t>
            </a:r>
            <a:r>
              <a:rPr lang="en-US" sz="1100" dirty="0">
                <a:latin typeface="Arial" panose="020B0604020202020204" pitchFamily="34" charset="0"/>
                <a:cs typeface="Arial" panose="020B0604020202020204" pitchFamily="34" charset="0"/>
              </a:rPr>
              <a:t> Operation to take load off RF system, again </a:t>
            </a:r>
            <a:r>
              <a:rPr lang="en-US" sz="1100" dirty="0">
                <a:solidFill>
                  <a:schemeClr val="tx1">
                    <a:alpha val="80000"/>
                  </a:schemeClr>
                </a:solidFill>
                <a:latin typeface="Arial" panose="020B0604020202020204" pitchFamily="34" charset="0"/>
                <a:cs typeface="Arial" panose="020B0604020202020204" pitchFamily="34" charset="0"/>
              </a:rPr>
              <a:t>only for use with </a:t>
            </a:r>
            <a:r>
              <a:rPr lang="en-US" sz="1100" dirty="0" err="1">
                <a:solidFill>
                  <a:schemeClr val="tx1">
                    <a:alpha val="80000"/>
                  </a:schemeClr>
                </a:solidFill>
                <a:latin typeface="Arial" panose="020B0604020202020204" pitchFamily="34" charset="0"/>
                <a:cs typeface="Arial" panose="020B0604020202020204" pitchFamily="34" charset="0"/>
              </a:rPr>
              <a:t>talkgroups</a:t>
            </a:r>
            <a:r>
              <a:rPr lang="en-US" sz="1100" dirty="0">
                <a:solidFill>
                  <a:schemeClr val="tx1">
                    <a:alpha val="80000"/>
                  </a:schemeClr>
                </a:solidFill>
                <a:latin typeface="Arial" panose="020B0604020202020204" pitchFamily="34" charset="0"/>
                <a:cs typeface="Arial" panose="020B0604020202020204" pitchFamily="34" charset="0"/>
              </a:rPr>
              <a:t> that are geofenced from RF tower site.  Using this technology on the same </a:t>
            </a:r>
            <a:r>
              <a:rPr lang="en-US" sz="1100" dirty="0" err="1">
                <a:solidFill>
                  <a:schemeClr val="tx1">
                    <a:alpha val="80000"/>
                  </a:schemeClr>
                </a:solidFill>
                <a:latin typeface="Arial" panose="020B0604020202020204" pitchFamily="34" charset="0"/>
                <a:cs typeface="Arial" panose="020B0604020202020204" pitchFamily="34" charset="0"/>
              </a:rPr>
              <a:t>talkgroups</a:t>
            </a:r>
            <a:r>
              <a:rPr lang="en-US" sz="1100" dirty="0">
                <a:solidFill>
                  <a:schemeClr val="tx1">
                    <a:alpha val="80000"/>
                  </a:schemeClr>
                </a:solidFill>
                <a:latin typeface="Arial" panose="020B0604020202020204" pitchFamily="34" charset="0"/>
                <a:cs typeface="Arial" panose="020B0604020202020204" pitchFamily="34" charset="0"/>
              </a:rPr>
              <a:t> as we are using for RF is not increasing efficiency.</a:t>
            </a:r>
            <a:endParaRPr lang="en-US" sz="1100" dirty="0">
              <a:latin typeface="Arial" panose="020B0604020202020204" pitchFamily="34" charset="0"/>
              <a:cs typeface="Arial" panose="020B0604020202020204" pitchFamily="34" charset="0"/>
            </a:endParaRPr>
          </a:p>
          <a:p>
            <a:pPr marL="0" indent="0">
              <a:buNone/>
            </a:pPr>
            <a:endParaRPr lang="en-US" sz="1100" dirty="0">
              <a:hlinkClick r:id="" action="ppaction://noaction"/>
            </a:endParaRPr>
          </a:p>
          <a:p>
            <a:pPr marL="0" indent="0">
              <a:buNone/>
            </a:pPr>
            <a:r>
              <a:rPr lang="en-US" sz="1100" dirty="0">
                <a:hlinkClick r:id="" action="ppaction://noaction"/>
              </a:rPr>
              <a:t>SmartConnect Demo</a:t>
            </a:r>
            <a:endParaRPr lang="en-US" sz="1100" dirty="0"/>
          </a:p>
        </p:txBody>
      </p:sp>
      <p:sp>
        <p:nvSpPr>
          <p:cNvPr id="8" name="TextBox 7">
            <a:extLst>
              <a:ext uri="{FF2B5EF4-FFF2-40B4-BE49-F238E27FC236}">
                <a16:creationId xmlns:a16="http://schemas.microsoft.com/office/drawing/2014/main" id="{1540AA5A-208F-F54E-4292-E9843EA84731}"/>
              </a:ext>
            </a:extLst>
          </p:cNvPr>
          <p:cNvSpPr txBox="1"/>
          <p:nvPr/>
        </p:nvSpPr>
        <p:spPr>
          <a:xfrm>
            <a:off x="1895597" y="2740285"/>
            <a:ext cx="3071447" cy="37548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COMPATABILITY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Portable radios: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APX NEXT series via Wi-Fi or LTE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APX 8000 series via Wi-Fi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APX N70 via Wi-Fi or LTE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APX N50 via Wi-Fi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APX N30 via Wi-Fi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APX 6000 enhanced series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(BN) via Wi-Fi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Mobile radios: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APX 8500 via Wi-Fi or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Modem Tethering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APX 6500 enhanced series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(BN/CN) via Wi-Fi or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Modem Tethering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Consolettes: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APX All-Band Consolette</a:t>
            </a:r>
          </a:p>
        </p:txBody>
      </p:sp>
    </p:spTree>
    <p:extLst>
      <p:ext uri="{BB962C8B-B14F-4D97-AF65-F5344CB8AC3E}">
        <p14:creationId xmlns:p14="http://schemas.microsoft.com/office/powerpoint/2010/main" val="2612645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A49058-3D01-1C2B-CCBD-FC83D079EC53}"/>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Sturgis/Meade County Conventional Channels</a:t>
            </a:r>
          </a:p>
        </p:txBody>
      </p:sp>
      <p:graphicFrame>
        <p:nvGraphicFramePr>
          <p:cNvPr id="22" name="Content Placeholder 2">
            <a:extLst>
              <a:ext uri="{FF2B5EF4-FFF2-40B4-BE49-F238E27FC236}">
                <a16:creationId xmlns:a16="http://schemas.microsoft.com/office/drawing/2014/main" id="{094CEB7E-703E-4F69-7ACA-A4C004CD3019}"/>
              </a:ext>
            </a:extLst>
          </p:cNvPr>
          <p:cNvGraphicFramePr>
            <a:graphicFrameLocks noGrp="1"/>
          </p:cNvGraphicFramePr>
          <p:nvPr>
            <p:ph idx="1"/>
            <p:extLst>
              <p:ext uri="{D42A27DB-BD31-4B8C-83A1-F6EECF244321}">
                <p14:modId xmlns:p14="http://schemas.microsoft.com/office/powerpoint/2010/main" val="3198806742"/>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0474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18" name="Rectangle 17">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1A5B180-8C78-578E-3DB1-100119FC4771}"/>
              </a:ext>
            </a:extLst>
          </p:cNvPr>
          <p:cNvSpPr>
            <a:spLocks noGrp="1"/>
          </p:cNvSpPr>
          <p:nvPr>
            <p:ph type="title"/>
          </p:nvPr>
        </p:nvSpPr>
        <p:spPr>
          <a:xfrm>
            <a:off x="1371598" y="319314"/>
            <a:ext cx="9477377" cy="1030515"/>
          </a:xfrm>
        </p:spPr>
        <p:txBody>
          <a:bodyPr anchor="ctr">
            <a:normAutofit/>
          </a:bodyPr>
          <a:lstStyle/>
          <a:p>
            <a:r>
              <a:rPr lang="en-US" sz="4000" b="1">
                <a:solidFill>
                  <a:srgbClr val="FFFFFF"/>
                </a:solidFill>
              </a:rPr>
              <a:t>Organizational Reports</a:t>
            </a:r>
          </a:p>
        </p:txBody>
      </p:sp>
      <p:pic>
        <p:nvPicPr>
          <p:cNvPr id="8" name="Picture 7">
            <a:extLst>
              <a:ext uri="{FF2B5EF4-FFF2-40B4-BE49-F238E27FC236}">
                <a16:creationId xmlns:a16="http://schemas.microsoft.com/office/drawing/2014/main" id="{C698A471-E29B-279E-3622-152DD73C59F7}"/>
              </a:ext>
            </a:extLst>
          </p:cNvPr>
          <p:cNvPicPr>
            <a:picLocks noChangeAspect="1"/>
          </p:cNvPicPr>
          <p:nvPr/>
        </p:nvPicPr>
        <p:blipFill>
          <a:blip r:embed="rId2"/>
          <a:stretch>
            <a:fillRect/>
          </a:stretch>
        </p:blipFill>
        <p:spPr>
          <a:xfrm>
            <a:off x="4768479" y="1275477"/>
            <a:ext cx="7178417" cy="2153523"/>
          </a:xfrm>
          <a:prstGeom prst="rect">
            <a:avLst/>
          </a:prstGeom>
        </p:spPr>
      </p:pic>
      <p:sp>
        <p:nvSpPr>
          <p:cNvPr id="12" name="Content Placeholder 11">
            <a:extLst>
              <a:ext uri="{FF2B5EF4-FFF2-40B4-BE49-F238E27FC236}">
                <a16:creationId xmlns:a16="http://schemas.microsoft.com/office/drawing/2014/main" id="{2906E63E-901C-89DD-FA07-6E8B92D8F264}"/>
              </a:ext>
            </a:extLst>
          </p:cNvPr>
          <p:cNvSpPr>
            <a:spLocks noGrp="1"/>
          </p:cNvSpPr>
          <p:nvPr>
            <p:ph idx="1"/>
          </p:nvPr>
        </p:nvSpPr>
        <p:spPr>
          <a:xfrm>
            <a:off x="4091560" y="5224441"/>
            <a:ext cx="4438306" cy="1385266"/>
          </a:xfrm>
        </p:spPr>
        <p:txBody>
          <a:bodyPr>
            <a:normAutofit fontScale="85000" lnSpcReduction="20000"/>
          </a:bodyPr>
          <a:lstStyle/>
          <a:p>
            <a:pPr marL="0" indent="0">
              <a:buNone/>
            </a:pPr>
            <a:r>
              <a:rPr lang="en-US" sz="2000" dirty="0"/>
              <a:t>Closing Comments</a:t>
            </a:r>
          </a:p>
          <a:p>
            <a:pPr marL="419100" marR="0" indent="-6350">
              <a:lnSpc>
                <a:spcPct val="106000"/>
              </a:lnSpc>
              <a:spcBef>
                <a:spcPts val="0"/>
              </a:spcBef>
              <a:spcAft>
                <a:spcPts val="15"/>
              </a:spcAft>
            </a:pPr>
            <a:r>
              <a:rPr lang="en-US" sz="1800" dirty="0">
                <a:solidFill>
                  <a:srgbClr val="292934"/>
                </a:solidFill>
                <a:effectLst/>
                <a:latin typeface="Calibri" panose="020F0502020204030204" pitchFamily="34" charset="0"/>
                <a:ea typeface="Arial" panose="020B0604020202020204" pitchFamily="34" charset="0"/>
              </a:rPr>
              <a:t>Vice-chair –</a:t>
            </a:r>
          </a:p>
          <a:p>
            <a:pPr marL="419100" marR="0" indent="-6350">
              <a:lnSpc>
                <a:spcPct val="106000"/>
              </a:lnSpc>
              <a:spcBef>
                <a:spcPts val="0"/>
              </a:spcBef>
              <a:spcAft>
                <a:spcPts val="15"/>
              </a:spcAft>
            </a:pPr>
            <a:r>
              <a:rPr lang="en-US" sz="1800" dirty="0">
                <a:solidFill>
                  <a:srgbClr val="292934"/>
                </a:solidFill>
                <a:effectLst/>
                <a:latin typeface="Calibri" panose="020F0502020204030204" pitchFamily="34" charset="0"/>
                <a:ea typeface="Arial" panose="020B0604020202020204" pitchFamily="34" charset="0"/>
              </a:rPr>
              <a:t>Member at Large - Kevin Karley</a:t>
            </a:r>
            <a:endParaRPr lang="en-US" sz="1800" dirty="0">
              <a:solidFill>
                <a:srgbClr val="292934"/>
              </a:solidFill>
              <a:effectLst/>
              <a:latin typeface="Arial" panose="020B0604020202020204" pitchFamily="34" charset="0"/>
              <a:ea typeface="Arial" panose="020B0604020202020204" pitchFamily="34" charset="0"/>
            </a:endParaRPr>
          </a:p>
          <a:p>
            <a:pPr marL="419100" marR="0" indent="-6350">
              <a:lnSpc>
                <a:spcPct val="106000"/>
              </a:lnSpc>
              <a:spcBef>
                <a:spcPts val="0"/>
              </a:spcBef>
              <a:spcAft>
                <a:spcPts val="1195"/>
              </a:spcAft>
            </a:pPr>
            <a:r>
              <a:rPr lang="en-US" sz="1800" dirty="0">
                <a:solidFill>
                  <a:srgbClr val="292934"/>
                </a:solidFill>
                <a:effectLst/>
                <a:latin typeface="Calibri" panose="020F0502020204030204" pitchFamily="34" charset="0"/>
                <a:ea typeface="Arial" panose="020B0604020202020204" pitchFamily="34" charset="0"/>
              </a:rPr>
              <a:t>Chair – Bruce Nachtigall</a:t>
            </a:r>
            <a:endParaRPr lang="en-US" sz="1800" dirty="0">
              <a:solidFill>
                <a:srgbClr val="292934"/>
              </a:solidFill>
              <a:effectLst/>
              <a:latin typeface="Arial" panose="020B0604020202020204" pitchFamily="34" charset="0"/>
              <a:ea typeface="Arial" panose="020B0604020202020204" pitchFamily="34" charset="0"/>
            </a:endParaRPr>
          </a:p>
          <a:p>
            <a:pPr marL="0" indent="0">
              <a:buNone/>
            </a:pPr>
            <a:r>
              <a:rPr lang="en-US" sz="1800" dirty="0">
                <a:solidFill>
                  <a:srgbClr val="292934"/>
                </a:solidFill>
                <a:effectLst/>
                <a:latin typeface="Calibri" panose="020F0502020204030204" pitchFamily="34" charset="0"/>
                <a:ea typeface="Arial" panose="020B0604020202020204" pitchFamily="34" charset="0"/>
              </a:rPr>
              <a:t>Next Meeting: date, time, location</a:t>
            </a:r>
            <a:endParaRPr lang="en-US" sz="2000" dirty="0"/>
          </a:p>
        </p:txBody>
      </p:sp>
      <p:sp>
        <p:nvSpPr>
          <p:cNvPr id="4" name="TextBox 3">
            <a:extLst>
              <a:ext uri="{FF2B5EF4-FFF2-40B4-BE49-F238E27FC236}">
                <a16:creationId xmlns:a16="http://schemas.microsoft.com/office/drawing/2014/main" id="{7FC87F94-A8F0-01AE-0E84-B7867AEEDBF5}"/>
              </a:ext>
            </a:extLst>
          </p:cNvPr>
          <p:cNvSpPr txBox="1"/>
          <p:nvPr/>
        </p:nvSpPr>
        <p:spPr>
          <a:xfrm>
            <a:off x="206005" y="1745098"/>
            <a:ext cx="6104708" cy="417197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1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Organization Reports</a:t>
            </a:r>
            <a:endParaRPr kumimoji="0" lang="en-US"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Police Chiefs Assn. – Jason Jones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Sheriff’s Assn – Steve Swenson</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DCI/Attorney General – Chad Mosteller</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GFP – Bruce Nachtigall</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DOT – Brian Wacholz</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National Guard – David Goodwin</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Emergency Managers – Pat Harrington</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Firefighters – Charlie Kludt</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Healthcare – Tim Rave</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Highway Patrol – </a:t>
            </a:r>
            <a:r>
              <a:rPr lang="en-US" sz="1100" kern="100" dirty="0">
                <a:solidFill>
                  <a:prstClr val="black"/>
                </a:solidFill>
                <a:latin typeface="Calibri" panose="020F0502020204030204" pitchFamily="34" charset="0"/>
                <a:ea typeface="Calibri" panose="020F0502020204030204" pitchFamily="34" charset="0"/>
                <a:cs typeface="Times New Roman" panose="02020603050405020304" pitchFamily="18" charset="0"/>
              </a:rPr>
              <a:t>Micheal Peterson (interim)</a:t>
            </a:r>
            <a:endParaRPr kumimoji="0" lang="en-US"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APCO/NENA – Kevin Karley</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EMT – Brent Long</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Wildland Fire – Ray Black</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County Commissioners – Kade Haley</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Health Department – Chuck Kevghas</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Tribal Governments – Jim Pearson</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Federal Government – Andy Barth</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BIT Engineering – Trent Nincehelser</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SD Senate – </a:t>
            </a:r>
            <a:r>
              <a:rPr lang="en-US" sz="1100" kern="100" dirty="0">
                <a:solidFill>
                  <a:prstClr val="black"/>
                </a:solidFill>
                <a:latin typeface="Calibri" panose="020F0502020204030204" pitchFamily="34" charset="0"/>
                <a:ea typeface="Calibri" panose="020F0502020204030204" pitchFamily="34" charset="0"/>
                <a:cs typeface="Times New Roman" panose="02020603050405020304" pitchFamily="18" charset="0"/>
              </a:rPr>
              <a:t>Vacant</a:t>
            </a:r>
            <a:endParaRPr kumimoji="0" lang="en-US"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SD House of Representatives – David Kull</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US" sz="11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911 – Jason Husby</a:t>
            </a:r>
          </a:p>
        </p:txBody>
      </p:sp>
    </p:spTree>
    <p:extLst>
      <p:ext uri="{BB962C8B-B14F-4D97-AF65-F5344CB8AC3E}">
        <p14:creationId xmlns:p14="http://schemas.microsoft.com/office/powerpoint/2010/main" val="3944924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4044CD-351C-AB39-9E42-A85332B00595}"/>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Agenda</a:t>
            </a:r>
          </a:p>
        </p:txBody>
      </p:sp>
      <p:sp>
        <p:nvSpPr>
          <p:cNvPr id="5" name="Rectangle 1">
            <a:extLst>
              <a:ext uri="{FF2B5EF4-FFF2-40B4-BE49-F238E27FC236}">
                <a16:creationId xmlns:a16="http://schemas.microsoft.com/office/drawing/2014/main" id="{7B867D74-3FAE-E137-E824-0D4D0220DCF5}"/>
              </a:ext>
            </a:extLst>
          </p:cNvPr>
          <p:cNvSpPr>
            <a:spLocks noGrp="1" noChangeArrowheads="1"/>
          </p:cNvSpPr>
          <p:nvPr>
            <p:ph idx="1"/>
          </p:nvPr>
        </p:nvSpPr>
        <p:spPr bwMode="auto">
          <a:xfrm>
            <a:off x="1371599" y="4669105"/>
            <a:ext cx="110799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1B1E15B5-363A-3138-FC29-60192074B907}"/>
              </a:ext>
            </a:extLst>
          </p:cNvPr>
          <p:cNvSpPr txBox="1"/>
          <p:nvPr/>
        </p:nvSpPr>
        <p:spPr>
          <a:xfrm>
            <a:off x="625994" y="1545374"/>
            <a:ext cx="5615608" cy="1169551"/>
          </a:xfrm>
          <a:prstGeom prst="rect">
            <a:avLst/>
          </a:prstGeom>
          <a:noFill/>
        </p:spPr>
        <p:txBody>
          <a:bodyPr wrap="square" rtlCol="0">
            <a:spAutoFit/>
          </a:bodyPr>
          <a:lstStyle/>
          <a:p>
            <a:r>
              <a:rPr lang="en-US" sz="1400" dirty="0"/>
              <a:t>10:00 AM Call Meeting to Order- </a:t>
            </a:r>
          </a:p>
          <a:p>
            <a:r>
              <a:rPr lang="en-US" sz="1400" dirty="0"/>
              <a:t>Roll Call of Members- Secretary</a:t>
            </a:r>
          </a:p>
          <a:p>
            <a:r>
              <a:rPr lang="en-US" sz="1400" dirty="0"/>
              <a:t>Additional Items to be added to agenda – Please welcome BIT’s new commissioner, Dr. Madhu </a:t>
            </a:r>
            <a:r>
              <a:rPr lang="en-US" sz="1400" dirty="0" err="1"/>
              <a:t>Gottumukkalla</a:t>
            </a:r>
            <a:endParaRPr lang="en-US" sz="1400" dirty="0"/>
          </a:p>
          <a:p>
            <a:r>
              <a:rPr lang="en-US" sz="1400" dirty="0"/>
              <a:t>Approve meeting minutes of June meeting</a:t>
            </a:r>
          </a:p>
        </p:txBody>
      </p:sp>
      <p:sp>
        <p:nvSpPr>
          <p:cNvPr id="4" name="TextBox 3">
            <a:extLst>
              <a:ext uri="{FF2B5EF4-FFF2-40B4-BE49-F238E27FC236}">
                <a16:creationId xmlns:a16="http://schemas.microsoft.com/office/drawing/2014/main" id="{C8B7101C-783C-4068-F140-C82F363D56F3}"/>
              </a:ext>
            </a:extLst>
          </p:cNvPr>
          <p:cNvSpPr txBox="1"/>
          <p:nvPr/>
        </p:nvSpPr>
        <p:spPr>
          <a:xfrm>
            <a:off x="625994" y="2721616"/>
            <a:ext cx="6095010" cy="4171976"/>
          </a:xfrm>
          <a:prstGeom prst="rect">
            <a:avLst/>
          </a:prstGeom>
          <a:noFill/>
        </p:spPr>
        <p:txBody>
          <a:bodyPr wrap="square">
            <a:spAutoFit/>
          </a:bodyPr>
          <a:lstStyle/>
          <a:p>
            <a:pPr marL="0" marR="0">
              <a:lnSpc>
                <a:spcPct val="107000"/>
              </a:lnSpc>
              <a:spcBef>
                <a:spcPts val="0"/>
              </a:spcBef>
              <a:spcAft>
                <a:spcPts val="800"/>
              </a:spcAft>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Organizations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Police Chiefs Assn. – Jason Jones</a:t>
            </a: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Sheriff’s Assn – Steve Swenson</a:t>
            </a: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DCI/Attorney General – Chad Mosteller</a:t>
            </a: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GFP – Bruce Nachtigall</a:t>
            </a: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DOT – Brian Wacholz</a:t>
            </a: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National Guard – David Goodwin</a:t>
            </a: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Emergency Managers – Pat Harrington</a:t>
            </a: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Firefighters – Charlie Kludt</a:t>
            </a: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Healthcare – Tim Rave</a:t>
            </a: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Highway Patrol – </a:t>
            </a:r>
            <a:r>
              <a:rPr lang="en-US" sz="1100" kern="100" dirty="0">
                <a:latin typeface="Calibri" panose="020F0502020204030204" pitchFamily="34" charset="0"/>
                <a:ea typeface="Calibri" panose="020F0502020204030204" pitchFamily="34" charset="0"/>
                <a:cs typeface="Times New Roman" panose="02020603050405020304" pitchFamily="18" charset="0"/>
              </a:rPr>
              <a:t>Micheal Peterson</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APCO/NENA – Kevin Karley</a:t>
            </a: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EMT – Brent Long</a:t>
            </a: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Wildland Fire – Ray Black</a:t>
            </a: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County Commissioners – Kade Haley</a:t>
            </a: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Health Department – Chuck Kevghas</a:t>
            </a: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Tribal Governments – Jim Pearson</a:t>
            </a: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Federal Government – Andy Barth</a:t>
            </a: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BIT Engineering – Trent Nincehelser</a:t>
            </a: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SD Senate – Vacant</a:t>
            </a: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SD House of Representatives – David Kull</a:t>
            </a:r>
          </a:p>
          <a:p>
            <a:pPr marL="342900" marR="0" lvl="0" indent="-342900">
              <a:lnSpc>
                <a:spcPct val="107000"/>
              </a:lnSpc>
              <a:spcBef>
                <a:spcPts val="0"/>
              </a:spcBef>
              <a:spcAft>
                <a:spcPts val="80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911 – Jason Husby</a:t>
            </a:r>
          </a:p>
        </p:txBody>
      </p:sp>
    </p:spTree>
    <p:extLst>
      <p:ext uri="{BB962C8B-B14F-4D97-AF65-F5344CB8AC3E}">
        <p14:creationId xmlns:p14="http://schemas.microsoft.com/office/powerpoint/2010/main" val="1829123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59B8187-B6D8-6131-9178-BAB41F8C8232}"/>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Old Business</a:t>
            </a:r>
          </a:p>
        </p:txBody>
      </p:sp>
      <p:sp>
        <p:nvSpPr>
          <p:cNvPr id="3" name="Content Placeholder 2">
            <a:extLst>
              <a:ext uri="{FF2B5EF4-FFF2-40B4-BE49-F238E27FC236}">
                <a16:creationId xmlns:a16="http://schemas.microsoft.com/office/drawing/2014/main" id="{157395EE-F2FC-DCAA-6FDE-4D9FB739D55C}"/>
              </a:ext>
            </a:extLst>
          </p:cNvPr>
          <p:cNvSpPr>
            <a:spLocks noGrp="1"/>
          </p:cNvSpPr>
          <p:nvPr>
            <p:ph idx="1"/>
          </p:nvPr>
        </p:nvSpPr>
        <p:spPr>
          <a:xfrm>
            <a:off x="4441773" y="1118403"/>
            <a:ext cx="2035383" cy="5546047"/>
          </a:xfrm>
        </p:spPr>
        <p:txBody>
          <a:bodyPr anchor="ctr">
            <a:normAutofit/>
          </a:bodyPr>
          <a:lstStyle/>
          <a:p>
            <a:pPr marL="514350" indent="-514350">
              <a:buFont typeface="+mj-lt"/>
              <a:buAutoNum type="arabicPeriod"/>
            </a:pPr>
            <a:r>
              <a:rPr lang="en-US" sz="2000" dirty="0"/>
              <a:t>Budget</a:t>
            </a:r>
          </a:p>
          <a:p>
            <a:r>
              <a:rPr lang="en-US" sz="2000" dirty="0"/>
              <a:t>Nearly 22% of total operational budget is paid in July for annual Motorola support contract</a:t>
            </a:r>
          </a:p>
          <a:p>
            <a:r>
              <a:rPr lang="en-US" sz="2000" dirty="0"/>
              <a:t>79% Personnel and 63% of Operational funds available </a:t>
            </a:r>
          </a:p>
          <a:p>
            <a:pPr marL="0" indent="0">
              <a:buNone/>
            </a:pPr>
            <a:endParaRPr lang="en-US" sz="2000" dirty="0"/>
          </a:p>
          <a:p>
            <a:endParaRPr lang="en-US" sz="2000" dirty="0"/>
          </a:p>
          <a:p>
            <a:endParaRPr lang="en-US" sz="2000" dirty="0"/>
          </a:p>
          <a:p>
            <a:endParaRPr lang="en-US" sz="2000" dirty="0"/>
          </a:p>
        </p:txBody>
      </p:sp>
      <p:pic>
        <p:nvPicPr>
          <p:cNvPr id="6" name="Picture 5">
            <a:extLst>
              <a:ext uri="{FF2B5EF4-FFF2-40B4-BE49-F238E27FC236}">
                <a16:creationId xmlns:a16="http://schemas.microsoft.com/office/drawing/2014/main" id="{B17F3042-C5D5-29F7-5524-9FBFF71BDCB3}"/>
              </a:ext>
            </a:extLst>
          </p:cNvPr>
          <p:cNvPicPr>
            <a:picLocks noChangeAspect="1"/>
          </p:cNvPicPr>
          <p:nvPr/>
        </p:nvPicPr>
        <p:blipFill>
          <a:blip r:embed="rId2"/>
          <a:stretch>
            <a:fillRect/>
          </a:stretch>
        </p:blipFill>
        <p:spPr>
          <a:xfrm>
            <a:off x="7154817" y="2612087"/>
            <a:ext cx="4496427" cy="272453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31945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8B937FE-2D97-6EBC-B5E7-206F6EFCC548}"/>
              </a:ext>
            </a:extLst>
          </p:cNvPr>
          <p:cNvSpPr>
            <a:spLocks noGrp="1"/>
          </p:cNvSpPr>
          <p:nvPr>
            <p:ph type="title"/>
          </p:nvPr>
        </p:nvSpPr>
        <p:spPr>
          <a:xfrm>
            <a:off x="466722" y="586855"/>
            <a:ext cx="3201366" cy="3387497"/>
          </a:xfrm>
        </p:spPr>
        <p:txBody>
          <a:bodyPr anchor="b">
            <a:normAutofit/>
          </a:bodyPr>
          <a:lstStyle/>
          <a:p>
            <a:pPr algn="r"/>
            <a:r>
              <a:rPr lang="en-US" sz="4000" b="1">
                <a:solidFill>
                  <a:srgbClr val="FFFFFF"/>
                </a:solidFill>
              </a:rPr>
              <a:t>Old Business (Continued)</a:t>
            </a:r>
          </a:p>
        </p:txBody>
      </p:sp>
      <p:pic>
        <p:nvPicPr>
          <p:cNvPr id="5" name="Picture 4">
            <a:extLst>
              <a:ext uri="{FF2B5EF4-FFF2-40B4-BE49-F238E27FC236}">
                <a16:creationId xmlns:a16="http://schemas.microsoft.com/office/drawing/2014/main" id="{C7CD79DE-C400-CB2B-1061-A6C232069E82}"/>
              </a:ext>
            </a:extLst>
          </p:cNvPr>
          <p:cNvPicPr>
            <a:picLocks noChangeAspect="1"/>
          </p:cNvPicPr>
          <p:nvPr/>
        </p:nvPicPr>
        <p:blipFill>
          <a:blip r:embed="rId2"/>
          <a:stretch>
            <a:fillRect/>
          </a:stretch>
        </p:blipFill>
        <p:spPr>
          <a:xfrm>
            <a:off x="8090103" y="277223"/>
            <a:ext cx="3615776" cy="3615776"/>
          </a:xfrm>
          <a:prstGeom prst="rect">
            <a:avLst/>
          </a:prstGeom>
        </p:spPr>
      </p:pic>
      <p:sp>
        <p:nvSpPr>
          <p:cNvPr id="7" name="TextBox 6">
            <a:extLst>
              <a:ext uri="{FF2B5EF4-FFF2-40B4-BE49-F238E27FC236}">
                <a16:creationId xmlns:a16="http://schemas.microsoft.com/office/drawing/2014/main" id="{F21B1C9D-7D2C-9FD3-4006-3084A2589CB5}"/>
              </a:ext>
            </a:extLst>
          </p:cNvPr>
          <p:cNvSpPr txBox="1"/>
          <p:nvPr/>
        </p:nvSpPr>
        <p:spPr>
          <a:xfrm>
            <a:off x="4134810" y="10138"/>
            <a:ext cx="4037835" cy="6494085"/>
          </a:xfrm>
          <a:prstGeom prst="rect">
            <a:avLst/>
          </a:prstGeom>
          <a:noFill/>
        </p:spPr>
        <p:txBody>
          <a:bodyPr wrap="square" rtlCol="0">
            <a:spAutoFit/>
          </a:bodyPr>
          <a:lstStyle/>
          <a:p>
            <a:r>
              <a:rPr lang="en-US" sz="1600" dirty="0"/>
              <a:t>2. Broadband Subcommittee Report</a:t>
            </a:r>
          </a:p>
          <a:p>
            <a:pPr marL="285750" indent="-285750">
              <a:buFont typeface="Arial" panose="020B0604020202020204" pitchFamily="34" charset="0"/>
              <a:buChar char="•"/>
            </a:pPr>
            <a:r>
              <a:rPr lang="en-US" sz="1600" dirty="0"/>
              <a:t>FirstNet Buildout Updates</a:t>
            </a:r>
          </a:p>
          <a:p>
            <a:pPr marL="285750" indent="-285750">
              <a:buFont typeface="Arial" panose="020B0604020202020204" pitchFamily="34" charset="0"/>
              <a:buChar char="•"/>
            </a:pPr>
            <a:r>
              <a:rPr lang="en-US" sz="1600" dirty="0"/>
              <a:t>Critical Connect/</a:t>
            </a:r>
            <a:r>
              <a:rPr lang="en-US" sz="1600" dirty="0" err="1"/>
              <a:t>ePTT</a:t>
            </a:r>
            <a:r>
              <a:rPr lang="en-US" sz="1600" dirty="0"/>
              <a:t> services now live</a:t>
            </a:r>
          </a:p>
          <a:p>
            <a:pPr marL="285750" indent="-285750">
              <a:buFont typeface="Arial" panose="020B0604020202020204" pitchFamily="34" charset="0"/>
              <a:buChar char="•"/>
            </a:pPr>
            <a:endParaRPr lang="en-US" sz="1600" dirty="0"/>
          </a:p>
          <a:p>
            <a:r>
              <a:rPr lang="en-US" sz="1600" dirty="0"/>
              <a:t>3. Meade County I90 Corridor update</a:t>
            </a:r>
          </a:p>
          <a:p>
            <a:pPr marL="285750" indent="-285750">
              <a:buFont typeface="Arial" panose="020B0604020202020204" pitchFamily="34" charset="0"/>
              <a:buChar char="•"/>
            </a:pPr>
            <a:r>
              <a:rPr lang="en-US" sz="1600" dirty="0"/>
              <a:t>$46,000 funding appropriated for radio coverage study</a:t>
            </a:r>
          </a:p>
          <a:p>
            <a:pPr marL="285750" indent="-285750">
              <a:buFont typeface="Arial" panose="020B0604020202020204" pitchFamily="34" charset="0"/>
              <a:buChar char="•"/>
            </a:pPr>
            <a:r>
              <a:rPr lang="en-US" sz="1600" dirty="0"/>
              <a:t>Finalized contract with RFCC</a:t>
            </a:r>
          </a:p>
          <a:p>
            <a:pPr marL="285750" indent="-285750">
              <a:buFont typeface="Arial" panose="020B0604020202020204" pitchFamily="34" charset="0"/>
              <a:buChar char="•"/>
            </a:pPr>
            <a:r>
              <a:rPr lang="en-US" sz="1600" dirty="0"/>
              <a:t>Initial scope defined</a:t>
            </a:r>
          </a:p>
          <a:p>
            <a:pPr marL="285750" indent="-285750">
              <a:buFont typeface="Arial" panose="020B0604020202020204" pitchFamily="34" charset="0"/>
              <a:buChar char="•"/>
            </a:pPr>
            <a:r>
              <a:rPr lang="en-US" sz="1600" dirty="0"/>
              <a:t>Integrate needs for Rally operations</a:t>
            </a:r>
          </a:p>
          <a:p>
            <a:pPr marL="285750" indent="-285750">
              <a:buFont typeface="Arial" panose="020B0604020202020204" pitchFamily="34" charset="0"/>
              <a:buChar char="•"/>
            </a:pPr>
            <a:r>
              <a:rPr lang="en-US" sz="1600" dirty="0"/>
              <a:t>Determine next steps pending study results</a:t>
            </a:r>
          </a:p>
          <a:p>
            <a:pPr marL="285750" indent="-285750">
              <a:buFont typeface="Arial" panose="020B0604020202020204" pitchFamily="34" charset="0"/>
              <a:buChar char="•"/>
            </a:pPr>
            <a:r>
              <a:rPr lang="en-US" sz="1600" dirty="0"/>
              <a:t>Meade County reported good results with </a:t>
            </a:r>
            <a:r>
              <a:rPr lang="en-US" sz="1600" dirty="0" err="1"/>
              <a:t>Siyata</a:t>
            </a:r>
            <a:r>
              <a:rPr lang="en-US" sz="1600" dirty="0"/>
              <a:t> SD7 cellular devices</a:t>
            </a:r>
          </a:p>
          <a:p>
            <a:pPr marL="285750" indent="-285750">
              <a:buFont typeface="Arial" panose="020B0604020202020204" pitchFamily="34" charset="0"/>
              <a:buChar char="•"/>
            </a:pPr>
            <a:r>
              <a:rPr lang="en-US" sz="1600" dirty="0"/>
              <a:t>HP using SmartConnect with great success</a:t>
            </a:r>
          </a:p>
          <a:p>
            <a:pPr marL="285750" indent="-285750">
              <a:buFont typeface="Arial" panose="020B0604020202020204" pitchFamily="34" charset="0"/>
              <a:buChar char="•"/>
            </a:pPr>
            <a:endParaRPr lang="en-US" sz="1600" dirty="0"/>
          </a:p>
          <a:p>
            <a:r>
              <a:rPr lang="en-US" sz="1600" dirty="0"/>
              <a:t>4. Minnehaha County Project updates</a:t>
            </a:r>
          </a:p>
          <a:p>
            <a:pPr marL="285750" indent="-285750">
              <a:buFont typeface="Arial" panose="020B0604020202020204" pitchFamily="34" charset="0"/>
              <a:buChar char="•"/>
            </a:pPr>
            <a:r>
              <a:rPr lang="en-US" sz="1600" dirty="0"/>
              <a:t>North Minnehaha Simulcast anticipated completion Q1 2025</a:t>
            </a:r>
          </a:p>
          <a:p>
            <a:endParaRPr lang="en-US" sz="1600" dirty="0"/>
          </a:p>
          <a:p>
            <a:r>
              <a:rPr lang="en-US" sz="1600" dirty="0"/>
              <a:t>5.Organization Representative Vacancies</a:t>
            </a:r>
          </a:p>
          <a:p>
            <a:pPr marL="285750" indent="-285750">
              <a:buFont typeface="Arial" panose="020B0604020202020204" pitchFamily="34" charset="0"/>
              <a:buChar char="•"/>
            </a:pPr>
            <a:r>
              <a:rPr lang="en-US" sz="1600" dirty="0"/>
              <a:t>SD Senate</a:t>
            </a:r>
          </a:p>
          <a:p>
            <a:pPr marL="285750" indent="-285750">
              <a:buFont typeface="Arial" panose="020B0604020202020204" pitchFamily="34" charset="0"/>
              <a:buChar char="•"/>
            </a:pPr>
            <a:r>
              <a:rPr lang="en-US" sz="1600" dirty="0"/>
              <a:t>Highway Patrol – Vice Chair (pending appointment) Thank you to Lt. Garrett Wellman for service to the SDPSCC!  Welcome Lt. Micheal Peterson!</a:t>
            </a:r>
          </a:p>
        </p:txBody>
      </p:sp>
    </p:spTree>
    <p:extLst>
      <p:ext uri="{BB962C8B-B14F-4D97-AF65-F5344CB8AC3E}">
        <p14:creationId xmlns:p14="http://schemas.microsoft.com/office/powerpoint/2010/main" val="1629847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7" name="Rectangle 2073">
            <a:extLst>
              <a:ext uri="{FF2B5EF4-FFF2-40B4-BE49-F238E27FC236}">
                <a16:creationId xmlns:a16="http://schemas.microsoft.com/office/drawing/2014/main" id="{873DDF9D-E27C-4E23-A1E8-CA352535F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10138"/>
            <a:ext cx="121920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6" name="Rectangle 2075">
            <a:extLst>
              <a:ext uri="{FF2B5EF4-FFF2-40B4-BE49-F238E27FC236}">
                <a16:creationId xmlns:a16="http://schemas.microsoft.com/office/drawing/2014/main" id="{4C6B5652-C661-4C58-B937-F0F490F7FC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8" name="Rectangle 2077">
            <a:extLst>
              <a:ext uri="{FF2B5EF4-FFF2-40B4-BE49-F238E27FC236}">
                <a16:creationId xmlns:a16="http://schemas.microsoft.com/office/drawing/2014/main" id="{0B936867-6407-43FB-9DE6-1B0879D0C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AFC09CE-0440-B093-32BA-395DBFEA06B8}"/>
              </a:ext>
            </a:extLst>
          </p:cNvPr>
          <p:cNvPicPr>
            <a:picLocks noChangeAspect="1"/>
          </p:cNvPicPr>
          <p:nvPr/>
        </p:nvPicPr>
        <p:blipFill rotWithShape="1">
          <a:blip r:embed="rId2"/>
          <a:srcRect r="36084" b="2"/>
          <a:stretch/>
        </p:blipFill>
        <p:spPr>
          <a:xfrm>
            <a:off x="8403130" y="288423"/>
            <a:ext cx="2794984" cy="2503422"/>
          </a:xfrm>
          <a:prstGeom prst="rect">
            <a:avLst/>
          </a:prstGeom>
        </p:spPr>
      </p:pic>
      <p:sp>
        <p:nvSpPr>
          <p:cNvPr id="2080" name="Rectangle 2079">
            <a:extLst>
              <a:ext uri="{FF2B5EF4-FFF2-40B4-BE49-F238E27FC236}">
                <a16:creationId xmlns:a16="http://schemas.microsoft.com/office/drawing/2014/main" id="{ACD0B258-678B-4A8C-894F-848AF24A1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2" name="Rectangle 2081">
            <a:extLst>
              <a:ext uri="{FF2B5EF4-FFF2-40B4-BE49-F238E27FC236}">
                <a16:creationId xmlns:a16="http://schemas.microsoft.com/office/drawing/2014/main" id="{2F003F3F-F118-41D2-AA3F-74DB0D197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4" name="Freeform: Shape 2083">
            <a:extLst>
              <a:ext uri="{FF2B5EF4-FFF2-40B4-BE49-F238E27FC236}">
                <a16:creationId xmlns:a16="http://schemas.microsoft.com/office/drawing/2014/main" id="{C8D58395-74AF-401A-AF2F-76B6FCF71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947DEF4-0267-9238-FA95-24EB2CCB978F}"/>
              </a:ext>
            </a:extLst>
          </p:cNvPr>
          <p:cNvSpPr>
            <a:spLocks noGrp="1"/>
          </p:cNvSpPr>
          <p:nvPr>
            <p:ph type="title"/>
          </p:nvPr>
        </p:nvSpPr>
        <p:spPr>
          <a:xfrm>
            <a:off x="631065" y="457201"/>
            <a:ext cx="3020560" cy="3588870"/>
          </a:xfrm>
        </p:spPr>
        <p:txBody>
          <a:bodyPr anchor="b">
            <a:normAutofit/>
          </a:bodyPr>
          <a:lstStyle/>
          <a:p>
            <a:pPr algn="r"/>
            <a:r>
              <a:rPr lang="en-US" sz="4000">
                <a:solidFill>
                  <a:srgbClr val="FFFFFF"/>
                </a:solidFill>
              </a:rPr>
              <a:t>New Business</a:t>
            </a:r>
          </a:p>
        </p:txBody>
      </p:sp>
      <p:sp>
        <p:nvSpPr>
          <p:cNvPr id="3" name="Content Placeholder 2">
            <a:extLst>
              <a:ext uri="{FF2B5EF4-FFF2-40B4-BE49-F238E27FC236}">
                <a16:creationId xmlns:a16="http://schemas.microsoft.com/office/drawing/2014/main" id="{4588202B-3EC5-2B38-407D-69E308FD9ECB}"/>
              </a:ext>
            </a:extLst>
          </p:cNvPr>
          <p:cNvSpPr>
            <a:spLocks noGrp="1"/>
          </p:cNvSpPr>
          <p:nvPr>
            <p:ph idx="1"/>
          </p:nvPr>
        </p:nvSpPr>
        <p:spPr>
          <a:xfrm>
            <a:off x="4037824" y="169817"/>
            <a:ext cx="3753894" cy="6474427"/>
          </a:xfrm>
        </p:spPr>
        <p:txBody>
          <a:bodyPr anchor="ctr">
            <a:normAutofit lnSpcReduction="10000"/>
          </a:bodyPr>
          <a:lstStyle/>
          <a:p>
            <a:pPr marL="0" indent="0">
              <a:buNone/>
            </a:pPr>
            <a:r>
              <a:rPr lang="en-US" sz="2000" dirty="0">
                <a:latin typeface="Arial" panose="020B0604020202020204" pitchFamily="34" charset="0"/>
                <a:cs typeface="Arial" panose="020B0604020202020204" pitchFamily="34" charset="0"/>
              </a:rPr>
              <a:t>1. SWIC Updates – Todd Dravland (SWIC South Dakota)</a:t>
            </a:r>
          </a:p>
          <a:p>
            <a:pPr marL="0" indent="0">
              <a:buNone/>
            </a:pPr>
            <a:r>
              <a:rPr lang="en-US" sz="2000" dirty="0">
                <a:latin typeface="Arial" panose="020B0604020202020204" pitchFamily="34" charset="0"/>
                <a:cs typeface="Arial" panose="020B0604020202020204" pitchFamily="34" charset="0"/>
              </a:rPr>
              <a:t>2. ACD Telecom, Ali Shahnami - presentation regarding FCC 4.9 GHz band proposal - FCC proposes to allow “secondary, non-public safety use as agreed to by public safety licensees” on the 4.9 GHz band. They also propose a nationwide Band Manager (“BM”) to coordinate all operations in the band and ensure public safety (“P.S.”) use remains predominant. Per FCC, the BM will be selected based on “expertise and connections to the public safety community”.</a:t>
            </a:r>
          </a:p>
          <a:p>
            <a:pPr marL="0" indent="0">
              <a:buNone/>
            </a:pPr>
            <a:r>
              <a:rPr lang="en-US" sz="2000" dirty="0">
                <a:latin typeface="Arial" panose="020B0604020202020204" pitchFamily="34" charset="0"/>
                <a:cs typeface="Arial" panose="020B0604020202020204" pitchFamily="34" charset="0"/>
              </a:rPr>
              <a:t>3.</a:t>
            </a:r>
            <a:r>
              <a:rPr lang="en-US" sz="1800" dirty="0">
                <a:effectLst/>
                <a:latin typeface="Arial" panose="020B0604020202020204" pitchFamily="34" charset="0"/>
                <a:ea typeface="Times New Roman" panose="02020603050405020304" pitchFamily="18" charset="0"/>
                <a:cs typeface="Arial" panose="020B0604020202020204" pitchFamily="34" charset="0"/>
              </a:rPr>
              <a:t> Bridge4PS presentation and update – Niki </a:t>
            </a:r>
            <a:r>
              <a:rPr lang="en-US" sz="1800" dirty="0" err="1">
                <a:effectLst/>
                <a:latin typeface="Arial" panose="020B0604020202020204" pitchFamily="34" charset="0"/>
                <a:ea typeface="Times New Roman" panose="02020603050405020304" pitchFamily="18" charset="0"/>
                <a:cs typeface="Arial" panose="020B0604020202020204" pitchFamily="34" charset="0"/>
              </a:rPr>
              <a:t>Papazoglakis</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r>
              <a:rPr lang="en-US" sz="1800" dirty="0">
                <a:effectLst/>
                <a:latin typeface="Arial" panose="020B0604020202020204" pitchFamily="34" charset="0"/>
                <a:ea typeface="Calibri" panose="020F0502020204030204" pitchFamily="34" charset="0"/>
                <a:cs typeface="Arial" panose="020B0604020202020204" pitchFamily="34" charset="0"/>
              </a:rPr>
              <a:t>SDGFP onboard all LE officers</a:t>
            </a:r>
          </a:p>
          <a:p>
            <a:r>
              <a:rPr lang="en-US" sz="1800" dirty="0">
                <a:latin typeface="Arial" panose="020B0604020202020204" pitchFamily="34" charset="0"/>
                <a:ea typeface="Calibri" panose="020F0502020204030204" pitchFamily="34" charset="0"/>
                <a:cs typeface="Arial" panose="020B0604020202020204" pitchFamily="34" charset="0"/>
              </a:rPr>
              <a:t>State Radio will be using for notifications very soon</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000" dirty="0"/>
          </a:p>
        </p:txBody>
      </p:sp>
      <p:pic>
        <p:nvPicPr>
          <p:cNvPr id="5" name="Picture 4">
            <a:extLst>
              <a:ext uri="{FF2B5EF4-FFF2-40B4-BE49-F238E27FC236}">
                <a16:creationId xmlns:a16="http://schemas.microsoft.com/office/drawing/2014/main" id="{7F070017-87AE-2FC0-B2B2-B4A9CBF77A7B}"/>
              </a:ext>
            </a:extLst>
          </p:cNvPr>
          <p:cNvPicPr>
            <a:picLocks noChangeAspect="1"/>
          </p:cNvPicPr>
          <p:nvPr/>
        </p:nvPicPr>
        <p:blipFill>
          <a:blip r:embed="rId3"/>
          <a:stretch>
            <a:fillRect/>
          </a:stretch>
        </p:blipFill>
        <p:spPr>
          <a:xfrm>
            <a:off x="7923825" y="4015994"/>
            <a:ext cx="3905720" cy="1046733"/>
          </a:xfrm>
          <a:prstGeom prst="rect">
            <a:avLst/>
          </a:prstGeom>
        </p:spPr>
      </p:pic>
    </p:spTree>
    <p:extLst>
      <p:ext uri="{BB962C8B-B14F-4D97-AF65-F5344CB8AC3E}">
        <p14:creationId xmlns:p14="http://schemas.microsoft.com/office/powerpoint/2010/main" val="334537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48" name="Rectangle 2147">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47DEF4-0267-9238-FA95-24EB2CCB978F}"/>
              </a:ext>
            </a:extLst>
          </p:cNvPr>
          <p:cNvSpPr>
            <a:spLocks noGrp="1"/>
          </p:cNvSpPr>
          <p:nvPr>
            <p:ph type="title"/>
          </p:nvPr>
        </p:nvSpPr>
        <p:spPr>
          <a:xfrm>
            <a:off x="1136397" y="502020"/>
            <a:ext cx="5323715" cy="1642970"/>
          </a:xfrm>
        </p:spPr>
        <p:txBody>
          <a:bodyPr anchor="b">
            <a:normAutofit/>
          </a:bodyPr>
          <a:lstStyle/>
          <a:p>
            <a:r>
              <a:rPr lang="en-US" sz="4000" dirty="0">
                <a:latin typeface="Arial" panose="020B0604020202020204" pitchFamily="34" charset="0"/>
                <a:cs typeface="Arial" panose="020B0604020202020204" pitchFamily="34" charset="0"/>
              </a:rPr>
              <a:t>New Business (continued)</a:t>
            </a:r>
          </a:p>
        </p:txBody>
      </p:sp>
      <p:sp>
        <p:nvSpPr>
          <p:cNvPr id="3" name="Content Placeholder 2">
            <a:extLst>
              <a:ext uri="{FF2B5EF4-FFF2-40B4-BE49-F238E27FC236}">
                <a16:creationId xmlns:a16="http://schemas.microsoft.com/office/drawing/2014/main" id="{4588202B-3EC5-2B38-407D-69E308FD9ECB}"/>
              </a:ext>
            </a:extLst>
          </p:cNvPr>
          <p:cNvSpPr>
            <a:spLocks noGrp="1"/>
          </p:cNvSpPr>
          <p:nvPr>
            <p:ph idx="1"/>
          </p:nvPr>
        </p:nvSpPr>
        <p:spPr>
          <a:xfrm>
            <a:off x="1144923" y="2405894"/>
            <a:ext cx="5315189" cy="3535083"/>
          </a:xfrm>
        </p:spPr>
        <p:txBody>
          <a:bodyPr anchor="t">
            <a:normAutofit fontScale="92500" lnSpcReduction="10000"/>
          </a:bodyPr>
          <a:lstStyle/>
          <a:p>
            <a:pPr marL="0" indent="0">
              <a:buNone/>
            </a:pPr>
            <a:r>
              <a:rPr lang="en-US" sz="1600" dirty="0">
                <a:latin typeface="Arial" panose="020B0604020202020204" pitchFamily="34" charset="0"/>
                <a:ea typeface="Times New Roman" panose="02020603050405020304" pitchFamily="18" charset="0"/>
                <a:cs typeface="Arial" panose="020B0604020202020204" pitchFamily="34" charset="0"/>
              </a:rPr>
              <a:t>4</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a:latin typeface="Arial" panose="020B0604020202020204" pitchFamily="34" charset="0"/>
                <a:ea typeface="Times New Roman" panose="02020603050405020304" pitchFamily="18" charset="0"/>
                <a:cs typeface="Arial" panose="020B0604020202020204" pitchFamily="34" charset="0"/>
              </a:rPr>
              <a:t>Drone Tower Inspection program</a:t>
            </a:r>
          </a:p>
          <a:p>
            <a:r>
              <a:rPr lang="en-US" sz="1600" dirty="0">
                <a:latin typeface="Arial" panose="020B0604020202020204" pitchFamily="34" charset="0"/>
                <a:cs typeface="Arial" panose="020B0604020202020204" pitchFamily="34" charset="0"/>
              </a:rPr>
              <a:t>Physical tower inspections are costly and subject to human error</a:t>
            </a:r>
          </a:p>
          <a:p>
            <a:r>
              <a:rPr lang="en-US" sz="1600" dirty="0">
                <a:latin typeface="Arial" panose="020B0604020202020204" pitchFamily="34" charset="0"/>
                <a:cs typeface="Arial" panose="020B0604020202020204" pitchFamily="34" charset="0"/>
              </a:rPr>
              <a:t>4 state radio technicians currently pursuing FAA part 107 licensing</a:t>
            </a:r>
          </a:p>
          <a:p>
            <a:r>
              <a:rPr lang="en-US" sz="1600" dirty="0">
                <a:latin typeface="Arial" panose="020B0604020202020204" pitchFamily="34" charset="0"/>
                <a:cs typeface="Arial" panose="020B0604020202020204" pitchFamily="34" charset="0"/>
              </a:rPr>
              <a:t>Researching software platforms for creating digital twins of towers</a:t>
            </a:r>
          </a:p>
          <a:p>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5. Annual Sturgis Motorcycle Rally Debrief</a:t>
            </a:r>
          </a:p>
          <a:p>
            <a:r>
              <a:rPr lang="en-US" sz="1600" dirty="0">
                <a:latin typeface="Arial" panose="020B0604020202020204" pitchFamily="34" charset="0"/>
                <a:cs typeface="Arial" panose="020B0604020202020204" pitchFamily="34" charset="0"/>
              </a:rPr>
              <a:t>Presented to stakeholders in Meade County August 28</a:t>
            </a:r>
            <a:r>
              <a:rPr lang="en-US" sz="1600" baseline="30000" dirty="0">
                <a:latin typeface="Arial" panose="020B0604020202020204" pitchFamily="34" charset="0"/>
                <a:cs typeface="Arial" panose="020B0604020202020204" pitchFamily="34" charset="0"/>
              </a:rPr>
              <a:t>th</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Planning for 85</a:t>
            </a:r>
            <a:r>
              <a:rPr lang="en-US" sz="1600" baseline="30000" dirty="0">
                <a:latin typeface="Arial" panose="020B0604020202020204" pitchFamily="34" charset="0"/>
                <a:cs typeface="Arial" panose="020B0604020202020204" pitchFamily="34" charset="0"/>
              </a:rPr>
              <a:t>th </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Expanding Sturgis State Radio site with EOY funds</a:t>
            </a:r>
          </a:p>
          <a:p>
            <a:endParaRPr lang="en-US" sz="1600" dirty="0"/>
          </a:p>
        </p:txBody>
      </p:sp>
      <p:sp>
        <p:nvSpPr>
          <p:cNvPr id="2150" name="Rectangle 2149">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2" name="Rectangle 2151">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4" name="Rectangle 2153">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6" name="Rectangle 2155">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0816F5A1-08CB-D563-8A0D-449E0052C9B0}"/>
              </a:ext>
            </a:extLst>
          </p:cNvPr>
          <p:cNvPicPr>
            <a:picLocks noChangeAspect="1"/>
          </p:cNvPicPr>
          <p:nvPr/>
        </p:nvPicPr>
        <p:blipFill>
          <a:blip r:embed="rId2"/>
          <a:stretch>
            <a:fillRect/>
          </a:stretch>
        </p:blipFill>
        <p:spPr>
          <a:xfrm>
            <a:off x="7075967" y="2057297"/>
            <a:ext cx="4170530" cy="2775298"/>
          </a:xfrm>
          <a:prstGeom prst="rect">
            <a:avLst/>
          </a:prstGeom>
        </p:spPr>
      </p:pic>
    </p:spTree>
    <p:extLst>
      <p:ext uri="{BB962C8B-B14F-4D97-AF65-F5344CB8AC3E}">
        <p14:creationId xmlns:p14="http://schemas.microsoft.com/office/powerpoint/2010/main" val="2147351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26" name="Rectangle 212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8" name="Rectangle 212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0" name="Rectangle 212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2" name="Rectangle 213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4" name="Freeform: Shape 213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36" name="Rectangle 213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47DEF4-0267-9238-FA95-24EB2CCB978F}"/>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New Business (continued)</a:t>
            </a:r>
          </a:p>
        </p:txBody>
      </p:sp>
      <p:sp>
        <p:nvSpPr>
          <p:cNvPr id="3" name="Content Placeholder 2">
            <a:extLst>
              <a:ext uri="{FF2B5EF4-FFF2-40B4-BE49-F238E27FC236}">
                <a16:creationId xmlns:a16="http://schemas.microsoft.com/office/drawing/2014/main" id="{4588202B-3EC5-2B38-407D-69E308FD9ECB}"/>
              </a:ext>
            </a:extLst>
          </p:cNvPr>
          <p:cNvSpPr>
            <a:spLocks noGrp="1"/>
          </p:cNvSpPr>
          <p:nvPr>
            <p:ph idx="1"/>
          </p:nvPr>
        </p:nvSpPr>
        <p:spPr>
          <a:xfrm>
            <a:off x="4581727" y="649480"/>
            <a:ext cx="3025303" cy="5546047"/>
          </a:xfrm>
        </p:spPr>
        <p:txBody>
          <a:bodyPr anchor="ctr">
            <a:normAutofit/>
          </a:bodyPr>
          <a:lstStyle/>
          <a:p>
            <a:endParaRPr lang="en-US" sz="2000" dirty="0"/>
          </a:p>
          <a:p>
            <a:endParaRPr lang="en-US" sz="2000" dirty="0"/>
          </a:p>
        </p:txBody>
      </p:sp>
      <p:sp>
        <p:nvSpPr>
          <p:cNvPr id="6" name="TextBox 5">
            <a:extLst>
              <a:ext uri="{FF2B5EF4-FFF2-40B4-BE49-F238E27FC236}">
                <a16:creationId xmlns:a16="http://schemas.microsoft.com/office/drawing/2014/main" id="{D6B11011-E936-6A7C-A9A3-255F8A8CAEAE}"/>
              </a:ext>
            </a:extLst>
          </p:cNvPr>
          <p:cNvSpPr txBox="1"/>
          <p:nvPr/>
        </p:nvSpPr>
        <p:spPr>
          <a:xfrm>
            <a:off x="4134810" y="501651"/>
            <a:ext cx="4917186" cy="6416115"/>
          </a:xfrm>
          <a:prstGeom prst="rect">
            <a:avLst/>
          </a:prstGeom>
          <a:noFill/>
        </p:spPr>
        <p:txBody>
          <a:bodyPr wrap="square">
            <a:spAutoFit/>
          </a:bodyPr>
          <a:lstStyle/>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72.86 Hours total airtime amongst top 10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Talkgroups</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in 2024</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28.04 hours of total airtime amongst top 10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Talkgroups</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in    2023</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Total airtime increase of 260% between 2023 and 2024 </a:t>
            </a: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38.38 hours total airtime first three days of 2024 Rally</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11.05 hours total airtime first three days of 2023 Rally</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Total airtime increase 347% between 2023 and 2024 </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Sturgis PD1 drastically decreased usage on this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talkgroup</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after day 3</a:t>
            </a: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Although there was significant congestion the trunked system handled the traffic much more efficiently than the conventional channels could have.</a:t>
            </a: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Now What? We do not have 30 op direct connected PSAP or simulcast systems at our disposal to solve this problem like larger communities.</a:t>
            </a: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No silver bullet approach – making tactical changes and impactful additions, will make a big difference.</a:t>
            </a: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Get creative, use new technology, expand channel resources at Sturgis site, interagency communication, planning, testing, coordination, and deployment – we will need to put a significant amount of planning together to handle the traffic for the Rally with the resources we have and adding resources that give us the most “bang for the buck”.</a:t>
            </a:r>
          </a:p>
        </p:txBody>
      </p:sp>
      <p:pic>
        <p:nvPicPr>
          <p:cNvPr id="7" name="Picture 6">
            <a:extLst>
              <a:ext uri="{FF2B5EF4-FFF2-40B4-BE49-F238E27FC236}">
                <a16:creationId xmlns:a16="http://schemas.microsoft.com/office/drawing/2014/main" id="{6791D0A1-7830-FC1F-4E24-324CD648FC03}"/>
              </a:ext>
            </a:extLst>
          </p:cNvPr>
          <p:cNvPicPr>
            <a:picLocks noChangeAspect="1"/>
          </p:cNvPicPr>
          <p:nvPr/>
        </p:nvPicPr>
        <p:blipFill>
          <a:blip r:embed="rId2"/>
          <a:stretch>
            <a:fillRect/>
          </a:stretch>
        </p:blipFill>
        <p:spPr>
          <a:xfrm>
            <a:off x="8919368" y="178524"/>
            <a:ext cx="3109229" cy="2597121"/>
          </a:xfrm>
          <a:prstGeom prst="rect">
            <a:avLst/>
          </a:prstGeom>
        </p:spPr>
      </p:pic>
    </p:spTree>
    <p:extLst>
      <p:ext uri="{BB962C8B-B14F-4D97-AF65-F5344CB8AC3E}">
        <p14:creationId xmlns:p14="http://schemas.microsoft.com/office/powerpoint/2010/main" val="3381850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D7A0BF9-5394-68B5-38B6-6C141EDE9F21}"/>
              </a:ext>
            </a:extLst>
          </p:cNvPr>
          <p:cNvSpPr>
            <a:spLocks noGrp="1"/>
          </p:cNvSpPr>
          <p:nvPr>
            <p:ph type="title"/>
          </p:nvPr>
        </p:nvSpPr>
        <p:spPr>
          <a:xfrm>
            <a:off x="556532" y="643467"/>
            <a:ext cx="11210925" cy="744836"/>
          </a:xfrm>
        </p:spPr>
        <p:txBody>
          <a:bodyPr vert="horz" lIns="91440" tIns="45720" rIns="91440" bIns="45720" rtlCol="0" anchor="ctr">
            <a:normAutofit fontScale="90000"/>
          </a:bodyPr>
          <a:lstStyle/>
          <a:p>
            <a:pPr algn="ctr"/>
            <a:r>
              <a:rPr lang="en-US" sz="3200" b="1" kern="1200" dirty="0">
                <a:solidFill>
                  <a:schemeClr val="bg1"/>
                </a:solidFill>
                <a:latin typeface="+mj-lt"/>
                <a:ea typeface="+mj-ea"/>
                <a:cs typeface="+mj-cs"/>
              </a:rPr>
              <a:t>Top Ten </a:t>
            </a:r>
            <a:r>
              <a:rPr lang="en-US" sz="3200" b="1" kern="1200" dirty="0" err="1">
                <a:solidFill>
                  <a:schemeClr val="bg1"/>
                </a:solidFill>
                <a:latin typeface="+mj-lt"/>
                <a:ea typeface="+mj-ea"/>
                <a:cs typeface="+mj-cs"/>
              </a:rPr>
              <a:t>Talkgroups</a:t>
            </a:r>
            <a:r>
              <a:rPr lang="en-US" sz="3200" b="1" kern="1200" dirty="0">
                <a:solidFill>
                  <a:schemeClr val="bg1"/>
                </a:solidFill>
                <a:latin typeface="+mj-lt"/>
                <a:ea typeface="+mj-ea"/>
                <a:cs typeface="+mj-cs"/>
              </a:rPr>
              <a:t> used on Sturgis site during 2024 Rally August 2-11, 2024</a:t>
            </a:r>
          </a:p>
        </p:txBody>
      </p:sp>
      <p:pic>
        <p:nvPicPr>
          <p:cNvPr id="4" name="Content Placeholder 3">
            <a:extLst>
              <a:ext uri="{FF2B5EF4-FFF2-40B4-BE49-F238E27FC236}">
                <a16:creationId xmlns:a16="http://schemas.microsoft.com/office/drawing/2014/main" id="{B20694F1-8CB5-5EC1-9D0B-0F31F94C76DE}"/>
              </a:ext>
            </a:extLst>
          </p:cNvPr>
          <p:cNvPicPr>
            <a:picLocks noGrp="1" noChangeAspect="1"/>
          </p:cNvPicPr>
          <p:nvPr>
            <p:ph idx="1"/>
          </p:nvPr>
        </p:nvPicPr>
        <p:blipFill>
          <a:blip r:embed="rId2"/>
          <a:stretch>
            <a:fillRect/>
          </a:stretch>
        </p:blipFill>
        <p:spPr>
          <a:xfrm>
            <a:off x="643467" y="2370512"/>
            <a:ext cx="10905066" cy="3003628"/>
          </a:xfrm>
          <a:prstGeom prst="rect">
            <a:avLst/>
          </a:prstGeom>
        </p:spPr>
      </p:pic>
    </p:spTree>
    <p:extLst>
      <p:ext uri="{BB962C8B-B14F-4D97-AF65-F5344CB8AC3E}">
        <p14:creationId xmlns:p14="http://schemas.microsoft.com/office/powerpoint/2010/main" val="3688312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F75A99B-D936-A306-4658-98BDB8453387}"/>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Busied seconds on the Sturgis Tower during Rally</a:t>
            </a:r>
          </a:p>
        </p:txBody>
      </p:sp>
      <p:pic>
        <p:nvPicPr>
          <p:cNvPr id="5" name="Content Placeholder 4">
            <a:extLst>
              <a:ext uri="{FF2B5EF4-FFF2-40B4-BE49-F238E27FC236}">
                <a16:creationId xmlns:a16="http://schemas.microsoft.com/office/drawing/2014/main" id="{433DF349-63A3-90D7-106E-A56334079DAC}"/>
              </a:ext>
            </a:extLst>
          </p:cNvPr>
          <p:cNvPicPr>
            <a:picLocks noGrp="1" noChangeAspect="1"/>
          </p:cNvPicPr>
          <p:nvPr>
            <p:ph idx="1"/>
          </p:nvPr>
        </p:nvPicPr>
        <p:blipFill rotWithShape="1">
          <a:blip r:embed="rId2"/>
          <a:srcRect t="2118"/>
          <a:stretch/>
        </p:blipFill>
        <p:spPr>
          <a:xfrm>
            <a:off x="81102" y="1396588"/>
            <a:ext cx="12110897" cy="5461412"/>
          </a:xfrm>
          <a:prstGeom prst="rect">
            <a:avLst/>
          </a:prstGeom>
        </p:spPr>
      </p:pic>
      <p:sp>
        <p:nvSpPr>
          <p:cNvPr id="8" name="TextBox 7">
            <a:extLst>
              <a:ext uri="{FF2B5EF4-FFF2-40B4-BE49-F238E27FC236}">
                <a16:creationId xmlns:a16="http://schemas.microsoft.com/office/drawing/2014/main" id="{4F29DBF8-EDCF-644C-FC97-C81B44054A54}"/>
              </a:ext>
            </a:extLst>
          </p:cNvPr>
          <p:cNvSpPr txBox="1"/>
          <p:nvPr/>
        </p:nvSpPr>
        <p:spPr>
          <a:xfrm>
            <a:off x="5672895" y="1664270"/>
            <a:ext cx="6094562"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BE ADVISED!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Circumstance where user keys up on a site that is fully utilized. As all resources are in use, radio system puts the user in a "queue" or waiting line for the first open resource. User will first hear the "busy" signal followed by a chirp when a resource is available to transmit on.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If system is extremely busy, each additional keying of the push-to-talk button will reset the user to the bottom of the queue.</a:t>
            </a:r>
          </a:p>
        </p:txBody>
      </p:sp>
    </p:spTree>
    <p:extLst>
      <p:ext uri="{BB962C8B-B14F-4D97-AF65-F5344CB8AC3E}">
        <p14:creationId xmlns:p14="http://schemas.microsoft.com/office/powerpoint/2010/main" val="14147501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8031</TotalTime>
  <Words>1529</Words>
  <Application>Microsoft Office PowerPoint</Application>
  <PresentationFormat>Widescreen</PresentationFormat>
  <Paragraphs>155</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Symbol</vt:lpstr>
      <vt:lpstr>Office Theme</vt:lpstr>
      <vt:lpstr>September Meeting</vt:lpstr>
      <vt:lpstr>Agenda</vt:lpstr>
      <vt:lpstr>Old Business</vt:lpstr>
      <vt:lpstr>Old Business (Continued)</vt:lpstr>
      <vt:lpstr>New Business</vt:lpstr>
      <vt:lpstr>New Business (continued)</vt:lpstr>
      <vt:lpstr>New Business (continued)</vt:lpstr>
      <vt:lpstr>Top Ten Talkgroups used on Sturgis site during 2024 Rally August 2-11, 2024</vt:lpstr>
      <vt:lpstr>Busied seconds on the Sturgis Tower during Rally</vt:lpstr>
      <vt:lpstr>Number of PTTs per hour during 2024 Rally</vt:lpstr>
      <vt:lpstr>Sturgis site use summary during 2024 Rally</vt:lpstr>
      <vt:lpstr>Critical Connect</vt:lpstr>
      <vt:lpstr>SmartConnect</vt:lpstr>
      <vt:lpstr>Sturgis/Meade County Conventional Channels</vt:lpstr>
      <vt:lpstr>Organizational Reports</vt:lpstr>
    </vt:vector>
  </TitlesOfParts>
  <Company>State of South Dakota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 Meeting</dc:title>
  <dc:creator>Nincehelser, Trent</dc:creator>
  <cp:lastModifiedBy>Nincehelser, Trent</cp:lastModifiedBy>
  <cp:revision>12</cp:revision>
  <cp:lastPrinted>2024-03-26T18:16:38Z</cp:lastPrinted>
  <dcterms:created xsi:type="dcterms:W3CDTF">2023-08-30T15:37:32Z</dcterms:created>
  <dcterms:modified xsi:type="dcterms:W3CDTF">2024-09-30T17:08:02Z</dcterms:modified>
</cp:coreProperties>
</file>